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64" r:id="rId5"/>
    <p:sldId id="265" r:id="rId6"/>
    <p:sldId id="267" r:id="rId7"/>
    <p:sldId id="276" r:id="rId8"/>
    <p:sldId id="277" r:id="rId9"/>
    <p:sldId id="270" r:id="rId10"/>
    <p:sldId id="271" r:id="rId11"/>
    <p:sldId id="298" r:id="rId12"/>
    <p:sldId id="304" r:id="rId13"/>
    <p:sldId id="302" r:id="rId14"/>
    <p:sldId id="290" r:id="rId15"/>
    <p:sldId id="30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A4"/>
    <a:srgbClr val="0081C6"/>
    <a:srgbClr val="6A697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94798" autoAdjust="0"/>
  </p:normalViewPr>
  <p:slideViewPr>
    <p:cSldViewPr>
      <p:cViewPr varScale="1">
        <p:scale>
          <a:sx n="116" d="100"/>
          <a:sy n="116" d="100"/>
        </p:scale>
        <p:origin x="-2226"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7F8E94-03A3-47A5-9648-806A4D67BEB5}" type="datetimeFigureOut">
              <a:rPr lang="en-US" smtClean="0"/>
              <a:pPr/>
              <a:t>5/6/2014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7F1DC-1700-4792-9829-34A5D2C5A1E9}" type="slidenum">
              <a:rPr lang="en-US" smtClean="0"/>
              <a:pPr/>
              <a:t>‹#›</a:t>
            </a:fld>
            <a:endParaRPr lang="en-US"/>
          </a:p>
        </p:txBody>
      </p:sp>
    </p:spTree>
    <p:extLst>
      <p:ext uri="{BB962C8B-B14F-4D97-AF65-F5344CB8AC3E}">
        <p14:creationId xmlns="" xmlns:p14="http://schemas.microsoft.com/office/powerpoint/2010/main" val="1549983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4235" y="8684894"/>
            <a:ext cx="2972128" cy="457640"/>
          </a:xfrm>
          <a:prstGeom prst="rect">
            <a:avLst/>
          </a:prstGeom>
          <a:noFill/>
          <a:ln w="9525">
            <a:noFill/>
            <a:miter lim="800000"/>
            <a:headEnd/>
            <a:tailEnd/>
          </a:ln>
        </p:spPr>
        <p:txBody>
          <a:bodyPr anchor="b"/>
          <a:lstStyle/>
          <a:p>
            <a:pPr algn="r"/>
            <a:fld id="{5B00D5AA-9525-430A-969E-2519CE600B06}" type="slidenum">
              <a:rPr lang="en-US" sz="1200">
                <a:latin typeface="Arial" charset="0"/>
              </a:rPr>
              <a:pPr algn="r"/>
              <a:t>2</a:t>
            </a:fld>
            <a:endParaRPr lang="en-US" sz="1200">
              <a:latin typeface="Arial" charset="0"/>
            </a:endParaRPr>
          </a:p>
        </p:txBody>
      </p:sp>
      <p:sp>
        <p:nvSpPr>
          <p:cNvPr id="44035" name="Rectangle 2"/>
          <p:cNvSpPr>
            <a:spLocks noGrp="1" noRot="1" noChangeAspect="1" noChangeArrowheads="1" noTextEdit="1"/>
          </p:cNvSpPr>
          <p:nvPr>
            <p:ph type="sldImg"/>
          </p:nvPr>
        </p:nvSpPr>
        <p:spPr>
          <a:xfrm>
            <a:off x="1149350" y="665163"/>
            <a:ext cx="4625975" cy="3470275"/>
          </a:xfrm>
          <a:ln/>
        </p:spPr>
      </p:sp>
      <p:sp>
        <p:nvSpPr>
          <p:cNvPr id="44036" name="Rectangle 3"/>
          <p:cNvSpPr>
            <a:spLocks noGrp="1" noChangeArrowheads="1"/>
          </p:cNvSpPr>
          <p:nvPr>
            <p:ph type="body" idx="1"/>
          </p:nvPr>
        </p:nvSpPr>
        <p:spPr>
          <a:xfrm>
            <a:off x="884269" y="4356381"/>
            <a:ext cx="5077999" cy="4134896"/>
          </a:xfrm>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235" y="8684894"/>
            <a:ext cx="2972128" cy="457640"/>
          </a:xfrm>
          <a:prstGeom prst="rect">
            <a:avLst/>
          </a:prstGeom>
          <a:noFill/>
          <a:ln w="9525">
            <a:noFill/>
            <a:miter lim="800000"/>
            <a:headEnd/>
            <a:tailEnd/>
          </a:ln>
        </p:spPr>
        <p:txBody>
          <a:bodyPr anchor="b"/>
          <a:lstStyle/>
          <a:p>
            <a:pPr algn="r"/>
            <a:fld id="{2FC2E0D9-3056-43A7-A261-3C4F907D19C1}" type="slidenum">
              <a:rPr lang="en-US" sz="1200">
                <a:latin typeface="Arial" charset="0"/>
              </a:rPr>
              <a:pPr algn="r"/>
              <a:t>3</a:t>
            </a:fld>
            <a:endParaRPr lang="en-US" sz="120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12109" y="4343181"/>
            <a:ext cx="5033785" cy="4114359"/>
          </a:xfrm>
          <a:noFill/>
          <a:ln/>
        </p:spPr>
        <p:txBody>
          <a:bodyPr/>
          <a:lstStyle/>
          <a:p>
            <a:pPr eaLnBrk="1" hangingPunct="1">
              <a:spcBef>
                <a:spcPts val="500"/>
              </a:spcBef>
              <a:spcAft>
                <a:spcPts val="500"/>
              </a:spcAft>
            </a:pPr>
            <a:r>
              <a:rPr lang="en-GB" b="1" smtClean="0">
                <a:solidFill>
                  <a:srgbClr val="000000"/>
                </a:solidFill>
                <a:latin typeface="Verdana" pitchFamily="34" charset="0"/>
              </a:rPr>
              <a:t>IMO Annex VI</a:t>
            </a:r>
          </a:p>
          <a:p>
            <a:pPr eaLnBrk="1" hangingPunct="1">
              <a:spcBef>
                <a:spcPts val="500"/>
              </a:spcBef>
              <a:spcAft>
                <a:spcPts val="500"/>
              </a:spcAft>
            </a:pPr>
            <a:r>
              <a:rPr lang="en-GB" smtClean="0">
                <a:solidFill>
                  <a:srgbClr val="000000"/>
                </a:solidFill>
                <a:latin typeface="Verdana" pitchFamily="34" charset="0"/>
              </a:rPr>
              <a:t>Regarding the International Maritime Organization (IMO) Annex VI: Prevention of Air Pollution from Ships which was adopted September 1997 (max 4.5% S worldwide and max 1.5% S in sulphur emission control areas) It will enter into force 12 months after being ratified by 15 States whose combined fleets of merchant shipping constitute at least 50% of the world fleet. Currently 6 states have ratified representing 25%. </a:t>
            </a:r>
          </a:p>
          <a:p>
            <a:pPr eaLnBrk="1" hangingPunct="1">
              <a:spcBef>
                <a:spcPts val="500"/>
              </a:spcBef>
              <a:spcAft>
                <a:spcPts val="500"/>
              </a:spcAft>
            </a:pPr>
            <a:r>
              <a:rPr lang="en-GB" smtClean="0">
                <a:solidFill>
                  <a:srgbClr val="000000"/>
                </a:solidFill>
                <a:latin typeface="Verdana" pitchFamily="34" charset="0"/>
              </a:rPr>
              <a:t>Last month, a number of European governments committed themselves to prompt ratification. Belgium, Cyprus, Denmark, Finland, Germany, Greece, Luxemburg, the Netherlands, Panama and Spain all said that the national process for the ratification of the Protocol of 1997 to MARPOL 73/78 has reached the final stages and that they would be able to ratify Annex VI, some by the end of this year and others by the first half of 2003. The United Kingdom also indicated that the national processes were progressing. This would mean that the Annex might satisfy the entry into force conditions in mid 2003 and would enter into force before mid 2004.</a:t>
            </a:r>
          </a:p>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49350" y="665163"/>
            <a:ext cx="4625975" cy="3470275"/>
          </a:xfrm>
          <a:ln/>
        </p:spPr>
      </p:sp>
      <p:sp>
        <p:nvSpPr>
          <p:cNvPr id="52227" name="Rectangle 3"/>
          <p:cNvSpPr>
            <a:spLocks noGrp="1" noChangeArrowheads="1"/>
          </p:cNvSpPr>
          <p:nvPr>
            <p:ph type="body" idx="1"/>
          </p:nvPr>
        </p:nvSpPr>
        <p:spPr>
          <a:xfrm>
            <a:off x="884269" y="4356381"/>
            <a:ext cx="5077999" cy="4134896"/>
          </a:xfrm>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235" y="8684894"/>
            <a:ext cx="2972128" cy="457640"/>
          </a:xfrm>
          <a:prstGeom prst="rect">
            <a:avLst/>
          </a:prstGeom>
          <a:noFill/>
          <a:ln w="9525">
            <a:noFill/>
            <a:miter lim="800000"/>
            <a:headEnd/>
            <a:tailEnd/>
          </a:ln>
        </p:spPr>
        <p:txBody>
          <a:bodyPr anchor="b"/>
          <a:lstStyle/>
          <a:p>
            <a:pPr algn="r"/>
            <a:fld id="{A3616EB0-4E98-4A3A-83B0-FC9DEF6936F9}" type="slidenum">
              <a:rPr lang="en-US" sz="1200">
                <a:latin typeface="Arial" charset="0"/>
              </a:rPr>
              <a:pPr algn="r"/>
              <a:t>6</a:t>
            </a:fld>
            <a:endParaRPr lang="en-US" sz="1200">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2109" y="4343181"/>
            <a:ext cx="5033785" cy="4114359"/>
          </a:xfrm>
          <a:noFill/>
          <a:ln/>
        </p:spPr>
        <p:txBody>
          <a:bodyPr/>
          <a:lstStyle/>
          <a:p>
            <a:pPr eaLnBrk="1" hangingPunct="1">
              <a:spcBef>
                <a:spcPts val="500"/>
              </a:spcBef>
              <a:spcAft>
                <a:spcPts val="500"/>
              </a:spcAft>
            </a:pPr>
            <a:r>
              <a:rPr lang="en-GB" b="1" smtClean="0">
                <a:solidFill>
                  <a:srgbClr val="000000"/>
                </a:solidFill>
                <a:latin typeface="Verdana" pitchFamily="34" charset="0"/>
              </a:rPr>
              <a:t>IMO Annex VI</a:t>
            </a:r>
          </a:p>
          <a:p>
            <a:pPr eaLnBrk="1" hangingPunct="1">
              <a:spcBef>
                <a:spcPts val="500"/>
              </a:spcBef>
              <a:spcAft>
                <a:spcPts val="500"/>
              </a:spcAft>
            </a:pPr>
            <a:r>
              <a:rPr lang="en-GB" smtClean="0">
                <a:solidFill>
                  <a:srgbClr val="000000"/>
                </a:solidFill>
                <a:latin typeface="Verdana" pitchFamily="34" charset="0"/>
              </a:rPr>
              <a:t>Regarding the International Maritime Organization (IMO) Annex VI: Prevention of Air Pollution from Ships which was adopted September 1997 (max 4.5% S worldwide and max 1.5% S in sulphur emission control areas) It will enter into force 12 months after being ratified by 15 States whose combined fleets of merchant shipping constitute at least 50% of the world fleet. Currently 6 states have ratified representing 25%. </a:t>
            </a:r>
          </a:p>
          <a:p>
            <a:pPr eaLnBrk="1" hangingPunct="1">
              <a:spcBef>
                <a:spcPts val="500"/>
              </a:spcBef>
              <a:spcAft>
                <a:spcPts val="500"/>
              </a:spcAft>
            </a:pPr>
            <a:r>
              <a:rPr lang="en-GB" smtClean="0">
                <a:solidFill>
                  <a:srgbClr val="000000"/>
                </a:solidFill>
                <a:latin typeface="Verdana" pitchFamily="34" charset="0"/>
              </a:rPr>
              <a:t>Last month, a number of European governments committed themselves to prompt ratification. Belgium, Cyprus, Denmark, Finland, Germany, Greece, Luxemburg, the Netherlands, Panama and Spain all said that the national process for the ratification of the Protocol of 1997 to MARPOL 73/78 has reached the final stages and that they would be able to ratify Annex VI, some by the end of this year and others by the first half of 2003. The United Kingdom also indicated that the national processes were progressing. This would mean that the Annex might satisfy the entry into force conditions in mid 2003 and would enter into force before mid 2004.</a:t>
            </a:r>
          </a:p>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235" y="8684894"/>
            <a:ext cx="2972128" cy="457640"/>
          </a:xfrm>
          <a:prstGeom prst="rect">
            <a:avLst/>
          </a:prstGeom>
          <a:noFill/>
          <a:ln w="9525">
            <a:noFill/>
            <a:miter lim="800000"/>
            <a:headEnd/>
            <a:tailEnd/>
          </a:ln>
        </p:spPr>
        <p:txBody>
          <a:bodyPr anchor="b"/>
          <a:lstStyle/>
          <a:p>
            <a:pPr algn="r"/>
            <a:fld id="{F5CE4BC6-0882-4FD0-9420-49940EA8B332}" type="slidenum">
              <a:rPr lang="en-US" sz="1200">
                <a:latin typeface="Arial" charset="0"/>
              </a:rPr>
              <a:pPr algn="r"/>
              <a:t>7</a:t>
            </a:fld>
            <a:endParaRPr lang="en-US" sz="1200">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2109" y="4343181"/>
            <a:ext cx="5033785" cy="4114359"/>
          </a:xfrm>
          <a:noFill/>
          <a:ln/>
        </p:spPr>
        <p:txBody>
          <a:bodyPr/>
          <a:lstStyle/>
          <a:p>
            <a:pPr eaLnBrk="1" hangingPunct="1">
              <a:spcBef>
                <a:spcPts val="500"/>
              </a:spcBef>
              <a:spcAft>
                <a:spcPts val="500"/>
              </a:spcAft>
            </a:pPr>
            <a:r>
              <a:rPr lang="en-GB" b="1" smtClean="0">
                <a:solidFill>
                  <a:srgbClr val="000000"/>
                </a:solidFill>
                <a:latin typeface="Verdana" pitchFamily="34" charset="0"/>
              </a:rPr>
              <a:t>IMO Annex VI</a:t>
            </a:r>
          </a:p>
          <a:p>
            <a:pPr eaLnBrk="1" hangingPunct="1">
              <a:spcBef>
                <a:spcPts val="500"/>
              </a:spcBef>
              <a:spcAft>
                <a:spcPts val="500"/>
              </a:spcAft>
            </a:pPr>
            <a:r>
              <a:rPr lang="en-GB" smtClean="0">
                <a:solidFill>
                  <a:srgbClr val="000000"/>
                </a:solidFill>
                <a:latin typeface="Verdana" pitchFamily="34" charset="0"/>
              </a:rPr>
              <a:t>Regarding the International Maritime Organization (IMO) Annex VI: Prevention of Air Pollution from Ships which was adopted September 1997 (max 4.5% S worldwide and max 1.5% S in sulphur emission control areas) It will enter into force 12 months after being ratified by 15 States whose combined fleets of merchant shipping constitute at least 50% of the world fleet. Currently 6 states have ratified representing 25%. </a:t>
            </a:r>
          </a:p>
          <a:p>
            <a:pPr eaLnBrk="1" hangingPunct="1">
              <a:spcBef>
                <a:spcPts val="500"/>
              </a:spcBef>
              <a:spcAft>
                <a:spcPts val="500"/>
              </a:spcAft>
            </a:pPr>
            <a:r>
              <a:rPr lang="en-GB" smtClean="0">
                <a:solidFill>
                  <a:srgbClr val="000000"/>
                </a:solidFill>
                <a:latin typeface="Verdana" pitchFamily="34" charset="0"/>
              </a:rPr>
              <a:t>Last month, a number of European governments committed themselves to prompt ratification. Belgium, Cyprus, Denmark, Finland, Germany, Greece, Luxemburg, the Netherlands, Panama and Spain all said that the national process for the ratification of the Protocol of 1997 to MARPOL 73/78 has reached the final stages and that they would be able to ratify Annex VI, some by the end of this year and others by the first half of 2003. The United Kingdom also indicated that the national processes were progressing. This would mean that the Annex might satisfy the entry into force conditions in mid 2003 and would enter into force before mid 2004.</a:t>
            </a:r>
          </a:p>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49350" y="665163"/>
            <a:ext cx="4625975" cy="3470275"/>
          </a:xfrm>
          <a:ln/>
        </p:spPr>
      </p:sp>
      <p:sp>
        <p:nvSpPr>
          <p:cNvPr id="55299" name="Rectangle 3"/>
          <p:cNvSpPr>
            <a:spLocks noGrp="1" noChangeArrowheads="1"/>
          </p:cNvSpPr>
          <p:nvPr>
            <p:ph type="body" idx="1"/>
          </p:nvPr>
        </p:nvSpPr>
        <p:spPr>
          <a:xfrm>
            <a:off x="884269" y="4356381"/>
            <a:ext cx="5077999" cy="4134896"/>
          </a:xfrm>
          <a:noFill/>
          <a:ln/>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235" y="8684894"/>
            <a:ext cx="2972128" cy="457640"/>
          </a:xfrm>
          <a:prstGeom prst="rect">
            <a:avLst/>
          </a:prstGeom>
          <a:noFill/>
          <a:ln w="9525">
            <a:noFill/>
            <a:miter lim="800000"/>
            <a:headEnd/>
            <a:tailEnd/>
          </a:ln>
        </p:spPr>
        <p:txBody>
          <a:bodyPr anchor="b"/>
          <a:lstStyle/>
          <a:p>
            <a:pPr algn="r"/>
            <a:fld id="{FE4732CC-4258-43E8-ABF2-B99171BDE3A8}" type="slidenum">
              <a:rPr lang="en-US" sz="1200">
                <a:latin typeface="Arial" charset="0"/>
              </a:rPr>
              <a:pPr algn="r"/>
              <a:t>10</a:t>
            </a:fld>
            <a:endParaRPr lang="en-US" sz="1200">
              <a:latin typeface="Arial" charset="0"/>
            </a:endParaRPr>
          </a:p>
        </p:txBody>
      </p:sp>
      <p:sp>
        <p:nvSpPr>
          <p:cNvPr id="57347" name="Rectangle 2"/>
          <p:cNvSpPr>
            <a:spLocks noGrp="1" noRot="1" noChangeAspect="1" noChangeArrowheads="1" noTextEdit="1"/>
          </p:cNvSpPr>
          <p:nvPr>
            <p:ph type="sldImg"/>
          </p:nvPr>
        </p:nvSpPr>
        <p:spPr>
          <a:xfrm>
            <a:off x="1149350" y="665163"/>
            <a:ext cx="4625975" cy="3470275"/>
          </a:xfrm>
          <a:ln/>
        </p:spPr>
      </p:sp>
      <p:sp>
        <p:nvSpPr>
          <p:cNvPr id="57348" name="Rectangle 3"/>
          <p:cNvSpPr>
            <a:spLocks noGrp="1" noChangeArrowheads="1"/>
          </p:cNvSpPr>
          <p:nvPr>
            <p:ph type="body" idx="1"/>
          </p:nvPr>
        </p:nvSpPr>
        <p:spPr>
          <a:xfrm>
            <a:off x="884269" y="4356381"/>
            <a:ext cx="5077999" cy="4134896"/>
          </a:xfrm>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791200" y="6356350"/>
            <a:ext cx="2895600" cy="365125"/>
          </a:xfrm>
        </p:spPr>
        <p:txBody>
          <a:bodyPr/>
          <a:lstStyle>
            <a:lvl1pPr algn="r">
              <a:defRPr sz="800">
                <a:solidFill>
                  <a:schemeClr val="bg1"/>
                </a:solidFill>
                <a:latin typeface="Arial" pitchFamily="34" charset="0"/>
                <a:cs typeface="Arial" pitchFamily="34" charset="0"/>
              </a:defRPr>
            </a:lvl1pPr>
          </a:lstStyle>
          <a:p>
            <a:endParaRPr lang="en-US" dirty="0"/>
          </a:p>
        </p:txBody>
      </p:sp>
      <p:sp>
        <p:nvSpPr>
          <p:cNvPr id="20" name="Content Placeholder 19"/>
          <p:cNvSpPr>
            <a:spLocks noGrp="1"/>
          </p:cNvSpPr>
          <p:nvPr>
            <p:ph sz="quarter" idx="14" hasCustomPrompt="1"/>
          </p:nvPr>
        </p:nvSpPr>
        <p:spPr>
          <a:xfrm>
            <a:off x="2514600" y="3200400"/>
            <a:ext cx="6629400" cy="685800"/>
          </a:xfrm>
        </p:spPr>
        <p:txBody>
          <a:bodyPr>
            <a:normAutofit/>
          </a:bodyPr>
          <a:lstStyle>
            <a:lvl1pPr>
              <a:buNone/>
              <a:defRPr sz="2800">
                <a:solidFill>
                  <a:srgbClr val="0054A4"/>
                </a:solidFill>
                <a:latin typeface="Arial" pitchFamily="34" charset="0"/>
                <a:cs typeface="Arial" pitchFamily="34" charset="0"/>
              </a:defRPr>
            </a:lvl1pPr>
          </a:lstStyle>
          <a:p>
            <a:pPr lvl="0"/>
            <a:r>
              <a:rPr lang="en-US" dirty="0" smtClean="0"/>
              <a:t>Title</a:t>
            </a:r>
            <a:endParaRPr lang="en-US" dirty="0"/>
          </a:p>
        </p:txBody>
      </p:sp>
      <p:sp>
        <p:nvSpPr>
          <p:cNvPr id="15" name="Content Placeholder 19"/>
          <p:cNvSpPr>
            <a:spLocks noGrp="1"/>
          </p:cNvSpPr>
          <p:nvPr>
            <p:ph sz="quarter" idx="15" hasCustomPrompt="1"/>
          </p:nvPr>
        </p:nvSpPr>
        <p:spPr>
          <a:xfrm>
            <a:off x="2514600" y="3914775"/>
            <a:ext cx="6629400" cy="685800"/>
          </a:xfrm>
        </p:spPr>
        <p:txBody>
          <a:bodyPr>
            <a:normAutofit/>
          </a:bodyPr>
          <a:lstStyle>
            <a:lvl1pPr>
              <a:buNone/>
              <a:defRPr sz="2000">
                <a:solidFill>
                  <a:srgbClr val="6A697B"/>
                </a:solidFill>
                <a:latin typeface="Arial" pitchFamily="34" charset="0"/>
                <a:cs typeface="Arial" pitchFamily="34" charset="0"/>
              </a:defRPr>
            </a:lvl1pPr>
          </a:lstStyle>
          <a:p>
            <a:pPr lvl="0"/>
            <a:r>
              <a:rPr lang="en-US" dirty="0" smtClean="0"/>
              <a:t>Date</a:t>
            </a:r>
            <a:endParaRPr lang="en-US" dirty="0"/>
          </a:p>
        </p:txBody>
      </p:sp>
      <p:pic>
        <p:nvPicPr>
          <p:cNvPr id="16" name="Picture 2"/>
          <p:cNvPicPr>
            <a:picLocks noChangeAspect="1" noChangeArrowheads="1"/>
          </p:cNvPicPr>
          <p:nvPr userDrawn="1"/>
        </p:nvPicPr>
        <p:blipFill>
          <a:blip r:embed="rId2" cstate="print"/>
          <a:srcRect/>
          <a:stretch>
            <a:fillRect/>
          </a:stretch>
        </p:blipFill>
        <p:spPr bwMode="auto">
          <a:xfrm>
            <a:off x="1752600" y="5638800"/>
            <a:ext cx="1461755" cy="694238"/>
          </a:xfrm>
          <a:prstGeom prst="rect">
            <a:avLst/>
          </a:prstGeom>
          <a:noFill/>
          <a:ln w="9525">
            <a:noFill/>
            <a:miter lim="800000"/>
            <a:headEnd/>
            <a:tailEnd/>
          </a:ln>
        </p:spPr>
      </p:pic>
      <p:pic>
        <p:nvPicPr>
          <p:cNvPr id="17" name="Picture 3"/>
          <p:cNvPicPr>
            <a:picLocks noChangeAspect="1" noChangeArrowheads="1"/>
          </p:cNvPicPr>
          <p:nvPr userDrawn="1"/>
        </p:nvPicPr>
        <p:blipFill>
          <a:blip r:embed="rId3" cstate="print"/>
          <a:srcRect b="13197"/>
          <a:stretch>
            <a:fillRect/>
          </a:stretch>
        </p:blipFill>
        <p:spPr bwMode="auto">
          <a:xfrm>
            <a:off x="6553200" y="0"/>
            <a:ext cx="2590800" cy="2286000"/>
          </a:xfrm>
          <a:prstGeom prst="rect">
            <a:avLst/>
          </a:prstGeom>
          <a:noFill/>
          <a:ln w="9525">
            <a:noFill/>
            <a:miter lim="800000"/>
            <a:headEnd/>
            <a:tailEnd/>
          </a:ln>
        </p:spPr>
      </p:pic>
      <p:pic>
        <p:nvPicPr>
          <p:cNvPr id="19" name="Picture 2" descr="S:\New Structure\Corp\Analyst Group\Marketing and Communications\Graphic Design\Presentation artwork &amp; templates\Templates 2011\images_artwork\three segments.jpg"/>
          <p:cNvPicPr>
            <a:picLocks noChangeAspect="1" noChangeArrowheads="1"/>
          </p:cNvPicPr>
          <p:nvPr userDrawn="1"/>
        </p:nvPicPr>
        <p:blipFill>
          <a:blip r:embed="rId4" cstate="print"/>
          <a:srcRect t="33333" r="2299" b="33333"/>
          <a:stretch>
            <a:fillRect/>
          </a:stretch>
        </p:blipFill>
        <p:spPr bwMode="auto">
          <a:xfrm>
            <a:off x="0" y="0"/>
            <a:ext cx="3857625" cy="2286000"/>
          </a:xfrm>
          <a:prstGeom prst="rect">
            <a:avLst/>
          </a:prstGeom>
          <a:noFill/>
          <a:ln w="9525">
            <a:noFill/>
            <a:miter lim="800000"/>
            <a:headEnd/>
            <a:tailEnd/>
          </a:ln>
        </p:spPr>
      </p:pic>
      <p:pic>
        <p:nvPicPr>
          <p:cNvPr id="21" name="Picture 2"/>
          <p:cNvPicPr>
            <a:picLocks noChangeAspect="1" noChangeArrowheads="1"/>
          </p:cNvPicPr>
          <p:nvPr userDrawn="1"/>
        </p:nvPicPr>
        <p:blipFill>
          <a:blip r:embed="rId5" cstate="print"/>
          <a:srcRect t="50851" b="6474"/>
          <a:stretch>
            <a:fillRect/>
          </a:stretch>
        </p:blipFill>
        <p:spPr bwMode="auto">
          <a:xfrm>
            <a:off x="3935413" y="0"/>
            <a:ext cx="2541587" cy="2286000"/>
          </a:xfrm>
          <a:prstGeom prst="rect">
            <a:avLst/>
          </a:prstGeom>
          <a:noFill/>
          <a:ln w="9525">
            <a:noFill/>
            <a:miter lim="800000"/>
            <a:headEnd/>
            <a:tailEnd/>
          </a:ln>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0" y="274638"/>
            <a:ext cx="5943600" cy="1143000"/>
          </a:xfrm>
        </p:spPr>
        <p:txBody>
          <a:bodyPr anchor="t">
            <a:noAutofit/>
          </a:bodyPr>
          <a:lstStyle>
            <a:lvl1pPr algn="l">
              <a:defRPr sz="3200">
                <a:solidFill>
                  <a:srgbClr val="0054A4"/>
                </a:solidFill>
                <a:latin typeface="Arial" pitchFamily="34" charset="0"/>
                <a:cs typeface="Arial" pitchFamily="34" charset="0"/>
              </a:defRPr>
            </a:lvl1pPr>
          </a:lstStyle>
          <a:p>
            <a:pPr marL="342900" indent="-342900" fontAlgn="base">
              <a:spcBef>
                <a:spcPct val="20000"/>
              </a:spcBef>
              <a:spcAft>
                <a:spcPct val="0"/>
              </a:spcAft>
            </a:pPr>
            <a:r>
              <a:rPr lang="en-US" sz="3200" dirty="0" smtClean="0">
                <a:solidFill>
                  <a:srgbClr val="0081C6"/>
                </a:solidFill>
                <a:latin typeface="Arial" charset="0"/>
                <a:cs typeface="Arial" charset="0"/>
              </a:rPr>
              <a:t>Title</a:t>
            </a:r>
            <a:endParaRPr lang="en-US" sz="3200" dirty="0">
              <a:solidFill>
                <a:srgbClr val="0081C6"/>
              </a:solidFill>
              <a:latin typeface="Arial" charset="0"/>
              <a:cs typeface="Arial" charset="0"/>
            </a:endParaRPr>
          </a:p>
        </p:txBody>
      </p:sp>
      <p:sp>
        <p:nvSpPr>
          <p:cNvPr id="3" name="Content Placeholder 2"/>
          <p:cNvSpPr>
            <a:spLocks noGrp="1"/>
          </p:cNvSpPr>
          <p:nvPr>
            <p:ph idx="1"/>
          </p:nvPr>
        </p:nvSpPr>
        <p:spPr>
          <a:xfrm>
            <a:off x="2743200" y="1600200"/>
            <a:ext cx="5943600" cy="4525963"/>
          </a:xfrm>
        </p:spPr>
        <p:txBody>
          <a:bodyPr>
            <a:normAutofit/>
          </a:bodyPr>
          <a:lstStyle>
            <a:lvl1pPr algn="l">
              <a:buNone/>
              <a:defRPr sz="2400">
                <a:solidFill>
                  <a:schemeClr val="tx1">
                    <a:lumMod val="65000"/>
                    <a:lumOff val="35000"/>
                  </a:schemeClr>
                </a:solidFill>
                <a:latin typeface="Arial" pitchFamily="34" charset="0"/>
                <a:cs typeface="Arial" pitchFamily="34" charset="0"/>
              </a:defRPr>
            </a:lvl1pPr>
            <a:lvl2pPr algn="l">
              <a:defRPr>
                <a:solidFill>
                  <a:schemeClr val="tx1">
                    <a:lumMod val="65000"/>
                    <a:lumOff val="35000"/>
                  </a:schemeClr>
                </a:solidFill>
                <a:latin typeface="Arial" pitchFamily="34" charset="0"/>
                <a:cs typeface="Arial" pitchFamily="34" charset="0"/>
              </a:defRPr>
            </a:lvl2pPr>
            <a:lvl3pPr algn="l">
              <a:defRPr>
                <a:solidFill>
                  <a:schemeClr val="tx1">
                    <a:lumMod val="65000"/>
                    <a:lumOff val="35000"/>
                  </a:schemeClr>
                </a:solidFill>
                <a:latin typeface="Arial" pitchFamily="34" charset="0"/>
                <a:cs typeface="Arial" pitchFamily="34" charset="0"/>
              </a:defRPr>
            </a:lvl3pPr>
            <a:lvl4pPr algn="l">
              <a:defRPr>
                <a:solidFill>
                  <a:schemeClr val="tx1">
                    <a:lumMod val="65000"/>
                    <a:lumOff val="35000"/>
                  </a:schemeClr>
                </a:solidFill>
                <a:latin typeface="Arial" pitchFamily="34" charset="0"/>
                <a:cs typeface="Arial" pitchFamily="34" charset="0"/>
              </a:defRPr>
            </a:lvl4pPr>
            <a:lvl5pPr algn="l">
              <a:defRPr>
                <a:solidFill>
                  <a:schemeClr val="tx1">
                    <a:lumMod val="65000"/>
                    <a:lumOff val="35000"/>
                  </a:schemeClr>
                </a:solidFill>
                <a:latin typeface="Arial" pitchFamily="34" charset="0"/>
                <a:cs typeface="Arial" pitchFamily="34" charset="0"/>
              </a:defRPr>
            </a:lvl5pPr>
          </a:lstStyle>
          <a:p>
            <a:pPr lvl="0"/>
            <a:r>
              <a:rPr lang="en-US" dirty="0" smtClean="0"/>
              <a:t>Click to edit Master text styles</a:t>
            </a:r>
          </a:p>
        </p:txBody>
      </p:sp>
      <p:sp>
        <p:nvSpPr>
          <p:cNvPr id="11" name="TextBox 10"/>
          <p:cNvSpPr txBox="1"/>
          <p:nvPr userDrawn="1"/>
        </p:nvSpPr>
        <p:spPr>
          <a:xfrm>
            <a:off x="2743200" y="6474768"/>
            <a:ext cx="4953000" cy="215444"/>
          </a:xfrm>
          <a:prstGeom prst="rect">
            <a:avLst/>
          </a:prstGeom>
          <a:noFill/>
        </p:spPr>
        <p:txBody>
          <a:bodyPr wrap="square" rtlCol="0">
            <a:spAutoFit/>
          </a:bodyPr>
          <a:lstStyle/>
          <a:p>
            <a:r>
              <a:rPr lang="en-US" sz="800" dirty="0" smtClean="0">
                <a:solidFill>
                  <a:schemeClr val="tx1">
                    <a:lumMod val="65000"/>
                    <a:lumOff val="35000"/>
                  </a:schemeClr>
                </a:solidFill>
                <a:latin typeface="Arial" pitchFamily="34" charset="0"/>
                <a:cs typeface="Arial" pitchFamily="34" charset="0"/>
              </a:rPr>
              <a:t>World Fuel Services Proprietary &amp; Confidential</a:t>
            </a:r>
            <a:endParaRPr lang="en-US" sz="800" dirty="0">
              <a:solidFill>
                <a:schemeClr val="tx1">
                  <a:lumMod val="65000"/>
                  <a:lumOff val="35000"/>
                </a:schemeClr>
              </a:solidFill>
              <a:latin typeface="Arial" pitchFamily="34" charset="0"/>
              <a:cs typeface="Arial" pitchFamily="34" charset="0"/>
            </a:endParaRPr>
          </a:p>
        </p:txBody>
      </p:sp>
      <p:pic>
        <p:nvPicPr>
          <p:cNvPr id="8" name="Picture 2"/>
          <p:cNvPicPr>
            <a:picLocks noChangeAspect="1" noChangeArrowheads="1"/>
          </p:cNvPicPr>
          <p:nvPr userDrawn="1"/>
        </p:nvPicPr>
        <p:blipFill>
          <a:blip r:embed="rId2" cstate="print"/>
          <a:srcRect/>
          <a:stretch>
            <a:fillRect/>
          </a:stretch>
        </p:blipFill>
        <p:spPr bwMode="auto">
          <a:xfrm>
            <a:off x="7696200" y="6172200"/>
            <a:ext cx="1189128" cy="564758"/>
          </a:xfrm>
          <a:prstGeom prst="rect">
            <a:avLst/>
          </a:prstGeom>
          <a:noFill/>
          <a:ln w="9525">
            <a:noFill/>
            <a:miter lim="800000"/>
            <a:headEnd/>
            <a:tailEnd/>
          </a:ln>
        </p:spPr>
      </p:pic>
      <p:sp>
        <p:nvSpPr>
          <p:cNvPr id="7" name="Slide Number Placeholder 5"/>
          <p:cNvSpPr>
            <a:spLocks noGrp="1"/>
          </p:cNvSpPr>
          <p:nvPr>
            <p:ph type="sldNum" sz="quarter" idx="12"/>
          </p:nvPr>
        </p:nvSpPr>
        <p:spPr>
          <a:xfrm>
            <a:off x="4876800" y="6324600"/>
            <a:ext cx="381000" cy="365125"/>
          </a:xfrm>
        </p:spPr>
        <p:txBody>
          <a:bodyPr anchor="b"/>
          <a:lstStyle>
            <a:lvl1pPr algn="ctr">
              <a:defRPr sz="800"/>
            </a:lvl1pPr>
          </a:lstStyle>
          <a:p>
            <a:fld id="{3BBBA814-F9D9-4064-9887-59765089F4AF}" type="slidenum">
              <a:rPr lang="en-US" smtClean="0"/>
              <a:pPr/>
              <a:t>‹#›</a:t>
            </a:fld>
            <a:endParaRPr lang="en-US" dirty="0"/>
          </a:p>
        </p:txBody>
      </p:sp>
      <p:pic>
        <p:nvPicPr>
          <p:cNvPr id="15" name="Picture 2" descr="S:\New Structure\Corp\Analyst Group\Marketing and Communications\Graphic Design\Presentation artwork &amp; templates\Templates 2011\images_artwork\three segments.jpg"/>
          <p:cNvPicPr>
            <a:picLocks noChangeAspect="1" noChangeArrowheads="1"/>
          </p:cNvPicPr>
          <p:nvPr userDrawn="1"/>
        </p:nvPicPr>
        <p:blipFill>
          <a:blip r:embed="rId3" cstate="print"/>
          <a:srcRect t="33333" b="33333"/>
          <a:stretch>
            <a:fillRect/>
          </a:stretch>
        </p:blipFill>
        <p:spPr bwMode="auto">
          <a:xfrm>
            <a:off x="0" y="0"/>
            <a:ext cx="2209800" cy="1295400"/>
          </a:xfrm>
          <a:prstGeom prst="rect">
            <a:avLst/>
          </a:prstGeom>
          <a:noFill/>
          <a:ln w="9525">
            <a:noFill/>
            <a:miter lim="800000"/>
            <a:headEnd/>
            <a:tailEnd/>
          </a:ln>
        </p:spPr>
      </p:pic>
      <p:sp>
        <p:nvSpPr>
          <p:cNvPr id="16" name="Rectangle 15"/>
          <p:cNvSpPr/>
          <p:nvPr userDrawn="1"/>
        </p:nvSpPr>
        <p:spPr>
          <a:xfrm>
            <a:off x="0" y="1447800"/>
            <a:ext cx="2209800" cy="5410200"/>
          </a:xfrm>
          <a:prstGeom prst="rect">
            <a:avLst/>
          </a:prstGeom>
          <a:solidFill>
            <a:srgbClr val="0040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6" name="Rectangle 15"/>
          <p:cNvSpPr/>
          <p:nvPr userDrawn="1"/>
        </p:nvSpPr>
        <p:spPr>
          <a:xfrm>
            <a:off x="0" y="0"/>
            <a:ext cx="762000" cy="6858000"/>
          </a:xfrm>
          <a:prstGeom prst="rect">
            <a:avLst/>
          </a:prstGeom>
          <a:solidFill>
            <a:srgbClr val="0040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12"/>
          </p:nvPr>
        </p:nvSpPr>
        <p:spPr>
          <a:xfrm>
            <a:off x="2819400" y="6324600"/>
            <a:ext cx="2133600" cy="365125"/>
          </a:xfrm>
        </p:spPr>
        <p:txBody>
          <a:bodyPr anchor="b"/>
          <a:lstStyle>
            <a:lvl1pPr algn="ctr">
              <a:defRPr sz="800">
                <a:latin typeface="Arial" pitchFamily="34" charset="0"/>
                <a:cs typeface="Arial" pitchFamily="34" charset="0"/>
              </a:defRPr>
            </a:lvl1pPr>
          </a:lstStyle>
          <a:p>
            <a:fld id="{0C9FD93F-CE89-460D-8100-4BAA45663CAA}" type="slidenum">
              <a:rPr lang="en-US" smtClean="0"/>
              <a:pPr/>
              <a:t>‹#›</a:t>
            </a:fld>
            <a:endParaRPr lang="en-US" dirty="0"/>
          </a:p>
        </p:txBody>
      </p:sp>
      <p:sp>
        <p:nvSpPr>
          <p:cNvPr id="11" name="Content Placeholder 10"/>
          <p:cNvSpPr>
            <a:spLocks noGrp="1"/>
          </p:cNvSpPr>
          <p:nvPr>
            <p:ph sz="quarter" idx="13"/>
          </p:nvPr>
        </p:nvSpPr>
        <p:spPr>
          <a:xfrm>
            <a:off x="1447800" y="914400"/>
            <a:ext cx="7315200" cy="4876800"/>
          </a:xfrm>
        </p:spPr>
        <p:txBody>
          <a:bodyPr>
            <a:normAutofit/>
          </a:bodyPr>
          <a:lstStyle>
            <a:lvl1pPr>
              <a:defRPr sz="2800">
                <a:solidFill>
                  <a:schemeClr val="tx1">
                    <a:lumMod val="65000"/>
                    <a:lumOff val="35000"/>
                  </a:schemeClr>
                </a:solidFill>
                <a:latin typeface="Arial" pitchFamily="34" charset="0"/>
                <a:cs typeface="Arial" pitchFamily="34" charset="0"/>
              </a:defRPr>
            </a:lvl1pPr>
            <a:lvl2pPr>
              <a:defRPr sz="2400">
                <a:solidFill>
                  <a:schemeClr val="tx1">
                    <a:lumMod val="65000"/>
                    <a:lumOff val="35000"/>
                  </a:schemeClr>
                </a:solidFill>
                <a:latin typeface="Arial" pitchFamily="34" charset="0"/>
                <a:cs typeface="Arial" pitchFamily="34" charset="0"/>
              </a:defRPr>
            </a:lvl2pPr>
            <a:lvl3pPr>
              <a:defRPr sz="2000">
                <a:solidFill>
                  <a:schemeClr val="tx1">
                    <a:lumMod val="65000"/>
                    <a:lumOff val="35000"/>
                  </a:schemeClr>
                </a:solidFill>
                <a:latin typeface="Arial" pitchFamily="34" charset="0"/>
                <a:cs typeface="Arial" pitchFamily="34" charset="0"/>
              </a:defRPr>
            </a:lvl3pPr>
            <a:lvl4pPr>
              <a:defRPr sz="1800">
                <a:solidFill>
                  <a:schemeClr val="tx1">
                    <a:lumMod val="65000"/>
                    <a:lumOff val="35000"/>
                  </a:schemeClr>
                </a:solidFill>
                <a:latin typeface="Arial" pitchFamily="34" charset="0"/>
                <a:cs typeface="Arial" pitchFamily="34" charset="0"/>
              </a:defRPr>
            </a:lvl4pPr>
            <a:lvl5pPr>
              <a:defRPr sz="1800">
                <a:solidFill>
                  <a:schemeClr val="tx1">
                    <a:lumMod val="65000"/>
                    <a:lumOff val="3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hasCustomPrompt="1"/>
          </p:nvPr>
        </p:nvSpPr>
        <p:spPr>
          <a:xfrm>
            <a:off x="1447800" y="152400"/>
            <a:ext cx="7315200" cy="762000"/>
          </a:xfrm>
        </p:spPr>
        <p:txBody>
          <a:bodyPr/>
          <a:lstStyle>
            <a:lvl1pPr>
              <a:buNone/>
              <a:defRPr>
                <a:solidFill>
                  <a:srgbClr val="0070C0"/>
                </a:solidFill>
                <a:latin typeface="Arial" pitchFamily="34" charset="0"/>
                <a:cs typeface="Arial" pitchFamily="34" charset="0"/>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smtClean="0"/>
              <a:t>Title</a:t>
            </a:r>
          </a:p>
        </p:txBody>
      </p:sp>
      <p:sp>
        <p:nvSpPr>
          <p:cNvPr id="15" name="TextBox 14"/>
          <p:cNvSpPr txBox="1"/>
          <p:nvPr userDrawn="1"/>
        </p:nvSpPr>
        <p:spPr>
          <a:xfrm>
            <a:off x="1447800" y="6474768"/>
            <a:ext cx="4953000" cy="215444"/>
          </a:xfrm>
          <a:prstGeom prst="rect">
            <a:avLst/>
          </a:prstGeom>
          <a:noFill/>
        </p:spPr>
        <p:txBody>
          <a:bodyPr wrap="square" rtlCol="0">
            <a:spAutoFit/>
          </a:bodyPr>
          <a:lstStyle/>
          <a:p>
            <a:r>
              <a:rPr lang="en-US" sz="800" dirty="0" smtClean="0">
                <a:solidFill>
                  <a:schemeClr val="tx1">
                    <a:lumMod val="65000"/>
                    <a:lumOff val="35000"/>
                  </a:schemeClr>
                </a:solidFill>
                <a:latin typeface="Arial" pitchFamily="34" charset="0"/>
                <a:cs typeface="Arial" pitchFamily="34" charset="0"/>
              </a:rPr>
              <a:t>World Fuel Services Proprietary &amp; Confidential</a:t>
            </a:r>
            <a:endParaRPr lang="en-US" sz="800" dirty="0">
              <a:solidFill>
                <a:schemeClr val="tx1">
                  <a:lumMod val="65000"/>
                  <a:lumOff val="35000"/>
                </a:schemeClr>
              </a:solidFill>
              <a:latin typeface="Arial" pitchFamily="34" charset="0"/>
              <a:cs typeface="Arial" pitchFamily="34" charset="0"/>
            </a:endParaRPr>
          </a:p>
        </p:txBody>
      </p:sp>
      <p:pic>
        <p:nvPicPr>
          <p:cNvPr id="7" name="Picture 2"/>
          <p:cNvPicPr>
            <a:picLocks noChangeAspect="1" noChangeArrowheads="1"/>
          </p:cNvPicPr>
          <p:nvPr userDrawn="1"/>
        </p:nvPicPr>
        <p:blipFill>
          <a:blip r:embed="rId2" cstate="print"/>
          <a:srcRect/>
          <a:stretch>
            <a:fillRect/>
          </a:stretch>
        </p:blipFill>
        <p:spPr bwMode="auto">
          <a:xfrm>
            <a:off x="7696200" y="6140842"/>
            <a:ext cx="1189128" cy="564758"/>
          </a:xfrm>
          <a:prstGeom prst="rect">
            <a:avLst/>
          </a:prstGeom>
          <a:noFill/>
          <a:ln w="9525">
            <a:noFill/>
            <a:miter lim="800000"/>
            <a:headEnd/>
            <a:tailEnd/>
          </a:ln>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srcRect/>
          <a:stretch>
            <a:fillRect/>
          </a:stretch>
        </p:blipFill>
        <p:spPr bwMode="auto">
          <a:xfrm>
            <a:off x="3048000" y="3048000"/>
            <a:ext cx="2633116" cy="1250558"/>
          </a:xfrm>
          <a:prstGeom prst="rect">
            <a:avLst/>
          </a:prstGeom>
          <a:noFill/>
          <a:ln w="9525">
            <a:noFill/>
            <a:miter lim="800000"/>
            <a:headEnd/>
            <a:tailEnd/>
          </a:ln>
        </p:spPr>
      </p:pic>
      <p:sp>
        <p:nvSpPr>
          <p:cNvPr id="2" name="Title 1"/>
          <p:cNvSpPr>
            <a:spLocks noGrp="1"/>
          </p:cNvSpPr>
          <p:nvPr>
            <p:ph type="title" hasCustomPrompt="1"/>
          </p:nvPr>
        </p:nvSpPr>
        <p:spPr>
          <a:xfrm>
            <a:off x="4364557" y="4038600"/>
            <a:ext cx="3124200" cy="1143000"/>
          </a:xfrm>
        </p:spPr>
        <p:txBody>
          <a:bodyPr>
            <a:normAutofit/>
          </a:bodyPr>
          <a:lstStyle>
            <a:lvl1pPr algn="l">
              <a:defRPr sz="3600">
                <a:solidFill>
                  <a:schemeClr val="tx1">
                    <a:lumMod val="65000"/>
                    <a:lumOff val="35000"/>
                  </a:schemeClr>
                </a:solidFill>
                <a:latin typeface="Arial" pitchFamily="34" charset="0"/>
                <a:cs typeface="Arial" pitchFamily="34" charset="0"/>
              </a:defRPr>
            </a:lvl1pPr>
          </a:lstStyle>
          <a:p>
            <a:r>
              <a:rPr lang="en-US" dirty="0" smtClean="0"/>
              <a:t>Thank You!</a:t>
            </a:r>
            <a:endParaRPr lang="en-US" dirty="0"/>
          </a:p>
        </p:txBody>
      </p:sp>
      <p:sp>
        <p:nvSpPr>
          <p:cNvPr id="7" name="Rectangle 6"/>
          <p:cNvSpPr/>
          <p:nvPr userDrawn="1"/>
        </p:nvSpPr>
        <p:spPr>
          <a:xfrm>
            <a:off x="0" y="0"/>
            <a:ext cx="762000" cy="6858000"/>
          </a:xfrm>
          <a:prstGeom prst="rect">
            <a:avLst/>
          </a:prstGeom>
          <a:solidFill>
            <a:srgbClr val="0040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r>
              <a:rPr lang="en-US"/>
              <a:t>- </a:t>
            </a:r>
            <a:fld id="{9B551CAC-3821-4A35-9848-5B4A1745F409}" type="slidenum">
              <a:rPr lang="en-US" b="0"/>
              <a:pPr>
                <a:defRPr/>
              </a:pPr>
              <a:t>‹#›</a:t>
            </a:fld>
            <a:r>
              <a:rPr lang="en-US"/>
              <a:t> -</a:t>
            </a:r>
          </a:p>
        </p:txBody>
      </p:sp>
      <p:pic>
        <p:nvPicPr>
          <p:cNvPr id="6" name="Picture 2"/>
          <p:cNvPicPr>
            <a:picLocks noChangeAspect="1" noChangeArrowheads="1"/>
          </p:cNvPicPr>
          <p:nvPr userDrawn="1"/>
        </p:nvPicPr>
        <p:blipFill>
          <a:blip r:embed="rId2" cstate="print"/>
          <a:srcRect/>
          <a:stretch>
            <a:fillRect/>
          </a:stretch>
        </p:blipFill>
        <p:spPr bwMode="auto">
          <a:xfrm>
            <a:off x="7696200" y="6140842"/>
            <a:ext cx="1189128" cy="564758"/>
          </a:xfrm>
          <a:prstGeom prst="rect">
            <a:avLst/>
          </a:prstGeom>
          <a:noFill/>
          <a:ln w="9525">
            <a:noFill/>
            <a:miter lim="800000"/>
            <a:headEnd/>
            <a:tailEnd/>
          </a:ln>
        </p:spPr>
      </p:pic>
      <p:sp>
        <p:nvSpPr>
          <p:cNvPr id="7" name="Rectangle 6"/>
          <p:cNvSpPr/>
          <p:nvPr userDrawn="1"/>
        </p:nvSpPr>
        <p:spPr>
          <a:xfrm>
            <a:off x="0" y="0"/>
            <a:ext cx="762000" cy="6858000"/>
          </a:xfrm>
          <a:prstGeom prst="rect">
            <a:avLst/>
          </a:prstGeom>
          <a:solidFill>
            <a:srgbClr val="0040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BA814-F9D9-4064-9887-59765089F4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914400" y="3200400"/>
            <a:ext cx="7848600" cy="1371600"/>
          </a:xfrm>
        </p:spPr>
        <p:txBody>
          <a:bodyPr>
            <a:noAutofit/>
          </a:bodyPr>
          <a:lstStyle/>
          <a:p>
            <a:pPr>
              <a:lnSpc>
                <a:spcPct val="150000"/>
              </a:lnSpc>
            </a:pPr>
            <a:r>
              <a:rPr lang="en-US" b="1" dirty="0" smtClean="0">
                <a:effectLst>
                  <a:outerShdw blurRad="38100" dist="38100" dir="2700000" algn="tl">
                    <a:srgbClr val="FFFFFF"/>
                  </a:outerShdw>
                </a:effectLst>
              </a:rPr>
              <a:t>Environmental Bunker legislation and </a:t>
            </a:r>
            <a:r>
              <a:rPr lang="en-US" b="1" dirty="0" smtClean="0">
                <a:effectLst>
                  <a:outerShdw blurRad="38100" dist="38100" dir="2700000" algn="tl">
                    <a:srgbClr val="FFFFFF"/>
                  </a:outerShdw>
                </a:effectLst>
              </a:rPr>
              <a:t>the Potential </a:t>
            </a:r>
            <a:r>
              <a:rPr lang="en-US" b="1" dirty="0" smtClean="0">
                <a:effectLst>
                  <a:outerShdw blurRad="38100" dist="38100" dir="2700000" algn="tl">
                    <a:srgbClr val="FFFFFF"/>
                  </a:outerShdw>
                </a:effectLst>
              </a:rPr>
              <a:t>Impact on the Vancouver Market</a:t>
            </a:r>
          </a:p>
          <a:p>
            <a:r>
              <a:rPr lang="en-US" b="1" dirty="0" smtClean="0">
                <a:effectLst>
                  <a:outerShdw blurRad="38100" dist="38100" dir="2700000" algn="tl">
                    <a:srgbClr val="FFFFFF"/>
                  </a:outerShdw>
                </a:effectLst>
              </a:rPr>
              <a:t>                                           May </a:t>
            </a:r>
            <a:r>
              <a:rPr lang="en-GB" b="1" dirty="0" smtClean="0">
                <a:effectLst>
                  <a:outerShdw blurRad="38100" dist="38100" dir="2700000" algn="tl">
                    <a:srgbClr val="FFFFFF"/>
                  </a:outerShdw>
                </a:effectLst>
              </a:rPr>
              <a:t>2014</a:t>
            </a:r>
            <a:endParaRPr lang="en-US" dirty="0"/>
          </a:p>
        </p:txBody>
      </p:sp>
      <p:sp>
        <p:nvSpPr>
          <p:cNvPr id="3" name="Slide Number Placeholder 2"/>
          <p:cNvSpPr>
            <a:spLocks noGrp="1"/>
          </p:cNvSpPr>
          <p:nvPr>
            <p:ph type="sldNum" sz="quarter" idx="4294967295"/>
          </p:nvPr>
        </p:nvSpPr>
        <p:spPr>
          <a:xfrm>
            <a:off x="7010400" y="6356350"/>
            <a:ext cx="2133600" cy="365125"/>
          </a:xfrm>
        </p:spPr>
        <p:txBody>
          <a:bodyPr/>
          <a:lstStyle/>
          <a:p>
            <a:pPr>
              <a:defRPr/>
            </a:pPr>
            <a:fld id="{D079B12E-21D2-49E6-AEE8-4A7A94A79C81}" type="slidenum">
              <a:rPr lang="en-US" smtClean="0">
                <a:solidFill>
                  <a:prstClr val="black">
                    <a:tint val="75000"/>
                  </a:prstClr>
                </a:solidFill>
              </a:rPr>
              <a:pPr>
                <a:defRPr/>
              </a:pPr>
              <a:t>1</a:t>
            </a:fld>
            <a:endParaRPr lang="en-US">
              <a:solidFill>
                <a:prstClr val="black">
                  <a:tint val="75000"/>
                </a:prstClr>
              </a:solidFill>
            </a:endParaRPr>
          </a:p>
        </p:txBody>
      </p:sp>
      <p:pic>
        <p:nvPicPr>
          <p:cNvPr id="8" name="Picture 7" descr="Island Princess.JPG"/>
          <p:cNvPicPr>
            <a:picLocks noChangeAspect="1"/>
          </p:cNvPicPr>
          <p:nvPr/>
        </p:nvPicPr>
        <p:blipFill>
          <a:blip r:embed="rId2" cstate="print"/>
          <a:stretch>
            <a:fillRect/>
          </a:stretch>
        </p:blipFill>
        <p:spPr>
          <a:xfrm>
            <a:off x="0" y="0"/>
            <a:ext cx="4419600" cy="2741634"/>
          </a:xfrm>
          <a:prstGeom prst="rect">
            <a:avLst/>
          </a:prstGeom>
        </p:spPr>
      </p:pic>
      <p:pic>
        <p:nvPicPr>
          <p:cNvPr id="9" name="Picture 8" descr="Marine Petrobulk blue logo.JPG"/>
          <p:cNvPicPr>
            <a:picLocks noChangeAspect="1"/>
          </p:cNvPicPr>
          <p:nvPr/>
        </p:nvPicPr>
        <p:blipFill>
          <a:blip r:embed="rId3" cstate="print"/>
          <a:stretch>
            <a:fillRect/>
          </a:stretch>
        </p:blipFill>
        <p:spPr>
          <a:xfrm>
            <a:off x="685800" y="4876800"/>
            <a:ext cx="1661038" cy="1382352"/>
          </a:xfrm>
          <a:prstGeom prst="rect">
            <a:avLst/>
          </a:prstGeom>
        </p:spPr>
      </p:pic>
      <p:pic>
        <p:nvPicPr>
          <p:cNvPr id="10" name="Picture 9" descr="Petrobulker Iron workers.jpg"/>
          <p:cNvPicPr>
            <a:picLocks noChangeAspect="1"/>
          </p:cNvPicPr>
          <p:nvPr/>
        </p:nvPicPr>
        <p:blipFill>
          <a:blip r:embed="rId4" cstate="print"/>
          <a:stretch>
            <a:fillRect/>
          </a:stretch>
        </p:blipFill>
        <p:spPr>
          <a:xfrm>
            <a:off x="4419600" y="0"/>
            <a:ext cx="4724400" cy="27432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83" name="Rectangle 11"/>
          <p:cNvSpPr>
            <a:spLocks noGrp="1" noChangeArrowheads="1"/>
          </p:cNvSpPr>
          <p:nvPr>
            <p:ph type="title" idx="4294967295"/>
          </p:nvPr>
        </p:nvSpPr>
        <p:spPr>
          <a:xfrm>
            <a:off x="914400" y="-57150"/>
            <a:ext cx="8001000" cy="895350"/>
          </a:xfrm>
        </p:spPr>
        <p:txBody>
          <a:bodyPr>
            <a:normAutofit/>
          </a:bodyPr>
          <a:lstStyle/>
          <a:p>
            <a:pPr eaLnBrk="1" hangingPunct="1"/>
            <a:r>
              <a:rPr lang="en-GB" sz="3200" b="1" dirty="0" smtClean="0">
                <a:solidFill>
                  <a:srgbClr val="0054A4"/>
                </a:solidFill>
                <a:latin typeface="Arial" pitchFamily="34" charset="0"/>
                <a:cs typeface="Arial" pitchFamily="34" charset="0"/>
              </a:rPr>
              <a:t>Present &amp; Possible Future Scenario</a:t>
            </a:r>
          </a:p>
        </p:txBody>
      </p:sp>
      <p:grpSp>
        <p:nvGrpSpPr>
          <p:cNvPr id="2" name="Group 1"/>
          <p:cNvGrpSpPr/>
          <p:nvPr/>
        </p:nvGrpSpPr>
        <p:grpSpPr>
          <a:xfrm>
            <a:off x="990600" y="762000"/>
            <a:ext cx="7924801" cy="6019800"/>
            <a:chOff x="838200" y="762000"/>
            <a:chExt cx="8153401" cy="6019800"/>
          </a:xfrm>
        </p:grpSpPr>
        <p:pic>
          <p:nvPicPr>
            <p:cNvPr id="12" name="Picture 11" descr="world map - nice one.jpg"/>
            <p:cNvPicPr>
              <a:picLocks noChangeAspect="1"/>
            </p:cNvPicPr>
            <p:nvPr/>
          </p:nvPicPr>
          <p:blipFill>
            <a:blip r:embed="rId3" cstate="print"/>
            <a:stretch>
              <a:fillRect/>
            </a:stretch>
          </p:blipFill>
          <p:spPr>
            <a:xfrm>
              <a:off x="1058562" y="1522650"/>
              <a:ext cx="7933038" cy="4507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4867" name="AutoShape 3"/>
            <p:cNvSpPr>
              <a:spLocks noChangeArrowheads="1"/>
            </p:cNvSpPr>
            <p:nvPr/>
          </p:nvSpPr>
          <p:spPr bwMode="auto">
            <a:xfrm>
              <a:off x="1543783" y="2057400"/>
              <a:ext cx="2850417" cy="1143000"/>
            </a:xfrm>
            <a:prstGeom prst="wedgeRectCallout">
              <a:avLst>
                <a:gd name="adj1" fmla="val -8347"/>
                <a:gd name="adj2" fmla="val 76600"/>
              </a:avLst>
            </a:prstGeom>
            <a:solidFill>
              <a:srgbClr val="CCECFF"/>
            </a:solidFill>
            <a:ln w="12700">
              <a:solidFill>
                <a:schemeClr val="tx1"/>
              </a:solidFill>
              <a:miter lim="800000"/>
              <a:headEnd/>
              <a:tailEnd/>
            </a:ln>
            <a:effectLst>
              <a:innerShdw blurRad="63500" dist="50800" dir="13500000">
                <a:prstClr val="black">
                  <a:alpha val="50000"/>
                </a:prstClr>
              </a:innerShdw>
            </a:effectLst>
          </p:spPr>
          <p:txBody>
            <a:bodyPr tIns="0" bIns="0" anchor="ctr"/>
            <a:lstStyle/>
            <a:p>
              <a:pPr algn="ctr" eaLnBrk="0" hangingPunct="0">
                <a:lnSpc>
                  <a:spcPct val="90000"/>
                </a:lnSpc>
                <a:spcBef>
                  <a:spcPct val="20000"/>
                </a:spcBef>
                <a:defRPr/>
              </a:pPr>
              <a:r>
                <a:rPr lang="en-GB" sz="1400" b="1" dirty="0">
                  <a:solidFill>
                    <a:srgbClr val="060000"/>
                  </a:solidFill>
                  <a:latin typeface="Arial" charset="0"/>
                </a:rPr>
                <a:t>US &amp; Canada</a:t>
              </a:r>
            </a:p>
            <a:p>
              <a:pPr algn="ctr" eaLnBrk="0" hangingPunct="0">
                <a:lnSpc>
                  <a:spcPct val="90000"/>
                </a:lnSpc>
                <a:spcBef>
                  <a:spcPct val="20000"/>
                </a:spcBef>
                <a:defRPr/>
              </a:pPr>
              <a:r>
                <a:rPr lang="en-GB" sz="1400" b="1" dirty="0">
                  <a:solidFill>
                    <a:srgbClr val="060000"/>
                  </a:solidFill>
                  <a:latin typeface="Arial" charset="0"/>
                </a:rPr>
                <a:t>ECA </a:t>
              </a:r>
              <a:r>
                <a:rPr lang="en-GB" sz="1400" b="1" dirty="0" smtClean="0">
                  <a:solidFill>
                    <a:srgbClr val="060000"/>
                  </a:solidFill>
                  <a:latin typeface="Arial" charset="0"/>
                </a:rPr>
                <a:t>&amp; </a:t>
              </a:r>
              <a:r>
                <a:rPr lang="en-GB" sz="1400" b="1" dirty="0">
                  <a:solidFill>
                    <a:srgbClr val="060000"/>
                  </a:solidFill>
                  <a:latin typeface="Arial" charset="0"/>
                </a:rPr>
                <a:t>Puerto Rico/ U.S. Virgin Islands by </a:t>
              </a:r>
              <a:r>
                <a:rPr lang="en-GB" sz="1400" b="1" dirty="0" smtClean="0">
                  <a:solidFill>
                    <a:srgbClr val="060000"/>
                  </a:solidFill>
                  <a:latin typeface="Arial" charset="0"/>
                </a:rPr>
                <a:t>2014  1.00%</a:t>
              </a:r>
            </a:p>
            <a:p>
              <a:pPr algn="ctr" eaLnBrk="0" hangingPunct="0">
                <a:lnSpc>
                  <a:spcPct val="90000"/>
                </a:lnSpc>
                <a:spcBef>
                  <a:spcPct val="20000"/>
                </a:spcBef>
                <a:defRPr/>
              </a:pPr>
              <a:r>
                <a:rPr lang="en-GB" sz="1400" b="1" dirty="0" smtClean="0">
                  <a:solidFill>
                    <a:srgbClr val="060000"/>
                  </a:solidFill>
                  <a:latin typeface="Arial" charset="0"/>
                </a:rPr>
                <a:t>2015   0.10%</a:t>
              </a:r>
              <a:endParaRPr lang="en-GB" sz="1400" b="1" dirty="0">
                <a:solidFill>
                  <a:srgbClr val="060000"/>
                </a:solidFill>
                <a:latin typeface="Arial" charset="0"/>
              </a:endParaRPr>
            </a:p>
          </p:txBody>
        </p:sp>
        <p:sp>
          <p:nvSpPr>
            <p:cNvPr id="164868" name="AutoShape 4"/>
            <p:cNvSpPr>
              <a:spLocks noChangeArrowheads="1"/>
            </p:cNvSpPr>
            <p:nvPr/>
          </p:nvSpPr>
          <p:spPr bwMode="auto">
            <a:xfrm>
              <a:off x="911654" y="5581226"/>
              <a:ext cx="2644346" cy="743374"/>
            </a:xfrm>
            <a:prstGeom prst="wedgeRectCallout">
              <a:avLst>
                <a:gd name="adj1" fmla="val 46433"/>
                <a:gd name="adj2" fmla="val -152795"/>
              </a:avLst>
            </a:prstGeom>
            <a:solidFill>
              <a:srgbClr val="CCECFF"/>
            </a:solidFill>
            <a:ln w="12700">
              <a:solidFill>
                <a:schemeClr val="tx1"/>
              </a:solidFill>
              <a:miter lim="800000"/>
              <a:headEnd/>
              <a:tailEnd/>
            </a:ln>
            <a:effectLst>
              <a:innerShdw blurRad="63500" dist="50800" dir="13500000">
                <a:prstClr val="black">
                  <a:alpha val="50000"/>
                </a:prstClr>
              </a:innerShdw>
            </a:effectLst>
          </p:spPr>
          <p:txBody>
            <a:bodyPr tIns="0" bIns="0" anchor="ctr"/>
            <a:lstStyle/>
            <a:p>
              <a:pPr marL="101600" indent="-101600" algn="ctr" eaLnBrk="0" hangingPunct="0">
                <a:lnSpc>
                  <a:spcPct val="90000"/>
                </a:lnSpc>
                <a:spcBef>
                  <a:spcPct val="20000"/>
                </a:spcBef>
                <a:defRPr/>
              </a:pPr>
              <a:r>
                <a:rPr lang="en-GB" sz="1400" b="1" dirty="0">
                  <a:solidFill>
                    <a:srgbClr val="060000"/>
                  </a:solidFill>
                  <a:latin typeface="Arial" charset="0"/>
                </a:rPr>
                <a:t>  No discussions underway for South American ECA</a:t>
              </a:r>
            </a:p>
          </p:txBody>
        </p:sp>
        <p:sp>
          <p:nvSpPr>
            <p:cNvPr id="164869" name="AutoShape 5"/>
            <p:cNvSpPr>
              <a:spLocks noChangeArrowheads="1"/>
            </p:cNvSpPr>
            <p:nvPr/>
          </p:nvSpPr>
          <p:spPr bwMode="auto">
            <a:xfrm>
              <a:off x="5098535" y="859253"/>
              <a:ext cx="2791254" cy="1451128"/>
            </a:xfrm>
            <a:prstGeom prst="wedgeRectCallout">
              <a:avLst>
                <a:gd name="adj1" fmla="val -59748"/>
                <a:gd name="adj2" fmla="val 91690"/>
              </a:avLst>
            </a:prstGeom>
            <a:solidFill>
              <a:srgbClr val="CCECFF"/>
            </a:solidFill>
            <a:ln w="12700">
              <a:solidFill>
                <a:schemeClr val="tx1"/>
              </a:solidFill>
              <a:miter lim="800000"/>
              <a:headEnd/>
              <a:tailEnd/>
            </a:ln>
            <a:effectLst>
              <a:innerShdw blurRad="63500" dist="50800" dir="13500000">
                <a:prstClr val="black">
                  <a:alpha val="50000"/>
                </a:prstClr>
              </a:innerShdw>
            </a:effectLst>
          </p:spPr>
          <p:txBody>
            <a:bodyPr tIns="0" bIns="0" anchor="ctr"/>
            <a:lstStyle/>
            <a:p>
              <a:pPr marL="342900" indent="-342900" algn="ctr" eaLnBrk="0" hangingPunct="0">
                <a:lnSpc>
                  <a:spcPct val="90000"/>
                </a:lnSpc>
                <a:spcBef>
                  <a:spcPct val="20000"/>
                </a:spcBef>
                <a:defRPr/>
              </a:pPr>
              <a:endParaRPr lang="en-GB" sz="1400" b="1" dirty="0">
                <a:solidFill>
                  <a:srgbClr val="060000"/>
                </a:solidFill>
                <a:latin typeface="Arial" charset="0"/>
              </a:endParaRPr>
            </a:p>
            <a:p>
              <a:pPr marL="342900" indent="-342900" algn="ctr" eaLnBrk="0" hangingPunct="0">
                <a:lnSpc>
                  <a:spcPct val="90000"/>
                </a:lnSpc>
                <a:spcBef>
                  <a:spcPct val="20000"/>
                </a:spcBef>
                <a:defRPr/>
              </a:pPr>
              <a:endParaRPr lang="en-GB" sz="1400" b="1" dirty="0">
                <a:solidFill>
                  <a:srgbClr val="060000"/>
                </a:solidFill>
                <a:latin typeface="Arial" charset="0"/>
              </a:endParaRPr>
            </a:p>
            <a:p>
              <a:pPr marL="342900" indent="-342900" eaLnBrk="0" hangingPunct="0">
                <a:lnSpc>
                  <a:spcPct val="90000"/>
                </a:lnSpc>
                <a:spcBef>
                  <a:spcPct val="20000"/>
                </a:spcBef>
                <a:defRPr/>
              </a:pPr>
              <a:r>
                <a:rPr lang="en-GB" sz="1400" b="1" dirty="0">
                  <a:solidFill>
                    <a:srgbClr val="060000"/>
                  </a:solidFill>
                  <a:latin typeface="Arial" charset="0"/>
                </a:rPr>
                <a:t>Baltic Sea &amp; North Sea </a:t>
              </a:r>
              <a:r>
                <a:rPr lang="en-GB" sz="1400" b="1" dirty="0" smtClean="0">
                  <a:solidFill>
                    <a:srgbClr val="060000"/>
                  </a:solidFill>
                  <a:latin typeface="Arial" charset="0"/>
                </a:rPr>
                <a:t>ECA</a:t>
              </a:r>
            </a:p>
            <a:p>
              <a:pPr marL="342900" indent="-342900" algn="ctr" eaLnBrk="0" hangingPunct="0">
                <a:lnSpc>
                  <a:spcPct val="90000"/>
                </a:lnSpc>
                <a:spcBef>
                  <a:spcPct val="20000"/>
                </a:spcBef>
                <a:defRPr/>
              </a:pPr>
              <a:r>
                <a:rPr lang="en-GB" sz="1400" b="1" dirty="0" smtClean="0">
                  <a:solidFill>
                    <a:srgbClr val="060000"/>
                  </a:solidFill>
                  <a:latin typeface="Arial" charset="0"/>
                </a:rPr>
                <a:t>2013  1.00%</a:t>
              </a:r>
            </a:p>
            <a:p>
              <a:pPr marL="342900" indent="-342900" algn="ctr" eaLnBrk="0" hangingPunct="0">
                <a:lnSpc>
                  <a:spcPct val="90000"/>
                </a:lnSpc>
                <a:spcBef>
                  <a:spcPct val="20000"/>
                </a:spcBef>
                <a:defRPr/>
              </a:pPr>
              <a:r>
                <a:rPr lang="en-GB" sz="1400" b="1" dirty="0" smtClean="0">
                  <a:solidFill>
                    <a:srgbClr val="060000"/>
                  </a:solidFill>
                  <a:latin typeface="Arial" charset="0"/>
                </a:rPr>
                <a:t>2015  </a:t>
              </a:r>
              <a:r>
                <a:rPr lang="en-GB" sz="1400" b="1" dirty="0">
                  <a:solidFill>
                    <a:srgbClr val="060000"/>
                  </a:solidFill>
                  <a:latin typeface="Arial" charset="0"/>
                </a:rPr>
                <a:t>0.10%</a:t>
              </a:r>
            </a:p>
            <a:p>
              <a:pPr marL="342900" indent="-342900" algn="ctr" eaLnBrk="0" hangingPunct="0">
                <a:lnSpc>
                  <a:spcPct val="90000"/>
                </a:lnSpc>
                <a:spcBef>
                  <a:spcPct val="20000"/>
                </a:spcBef>
                <a:defRPr/>
              </a:pPr>
              <a:r>
                <a:rPr lang="en-GB" sz="1400" b="1" dirty="0">
                  <a:solidFill>
                    <a:srgbClr val="060000"/>
                  </a:solidFill>
                  <a:latin typeface="Arial" charset="0"/>
                </a:rPr>
                <a:t>2015   W. Coast Norway</a:t>
              </a:r>
            </a:p>
            <a:p>
              <a:pPr marL="342900" indent="-342900" algn="ctr" eaLnBrk="0" hangingPunct="0">
                <a:lnSpc>
                  <a:spcPct val="90000"/>
                </a:lnSpc>
                <a:spcBef>
                  <a:spcPct val="20000"/>
                </a:spcBef>
                <a:defRPr/>
              </a:pPr>
              <a:endParaRPr lang="en-GB" sz="1400" b="1" dirty="0">
                <a:solidFill>
                  <a:srgbClr val="060000"/>
                </a:solidFill>
                <a:latin typeface="Arial" charset="0"/>
              </a:endParaRPr>
            </a:p>
            <a:p>
              <a:pPr marL="342900" indent="-342900" algn="ctr" eaLnBrk="0" hangingPunct="0">
                <a:lnSpc>
                  <a:spcPct val="90000"/>
                </a:lnSpc>
                <a:spcBef>
                  <a:spcPct val="20000"/>
                </a:spcBef>
                <a:defRPr/>
              </a:pPr>
              <a:endParaRPr lang="en-GB" sz="1400" b="1" dirty="0">
                <a:solidFill>
                  <a:srgbClr val="060000"/>
                </a:solidFill>
                <a:latin typeface="Arial" charset="0"/>
              </a:endParaRPr>
            </a:p>
          </p:txBody>
        </p:sp>
        <p:sp>
          <p:nvSpPr>
            <p:cNvPr id="34823" name="Rectangle 9"/>
            <p:cNvSpPr>
              <a:spLocks noChangeArrowheads="1"/>
            </p:cNvSpPr>
            <p:nvPr/>
          </p:nvSpPr>
          <p:spPr bwMode="auto">
            <a:xfrm>
              <a:off x="838200" y="762000"/>
              <a:ext cx="1676400" cy="1153780"/>
            </a:xfrm>
            <a:prstGeom prst="rect">
              <a:avLst/>
            </a:prstGeom>
            <a:solidFill>
              <a:srgbClr val="CCECFF"/>
            </a:solidFill>
            <a:ln w="12700">
              <a:solidFill>
                <a:schemeClr val="tx1"/>
              </a:solidFill>
              <a:miter lim="800000"/>
              <a:headEnd/>
              <a:tailEnd/>
            </a:ln>
            <a:effectLst>
              <a:innerShdw blurRad="63500" dist="50800" dir="13500000">
                <a:prstClr val="black">
                  <a:alpha val="50000"/>
                </a:prstClr>
              </a:innerShdw>
            </a:effectLst>
          </p:spPr>
          <p:txBody>
            <a:bodyPr wrap="none" anchor="ctr"/>
            <a:lstStyle/>
            <a:p>
              <a:pPr marL="84138" indent="-84138" eaLnBrk="0" hangingPunct="0">
                <a:defRPr/>
              </a:pPr>
              <a:r>
                <a:rPr lang="en-GB" sz="1600" b="1" dirty="0">
                  <a:solidFill>
                    <a:srgbClr val="060000"/>
                  </a:solidFill>
                  <a:latin typeface="Arial" charset="0"/>
                </a:rPr>
                <a:t>	 </a:t>
              </a:r>
              <a:r>
                <a:rPr lang="en-GB" sz="1600" b="1" dirty="0" smtClean="0">
                  <a:solidFill>
                    <a:srgbClr val="060000"/>
                  </a:solidFill>
                  <a:latin typeface="Arial" charset="0"/>
                </a:rPr>
                <a:t> Global </a:t>
              </a:r>
              <a:r>
                <a:rPr lang="en-GB" sz="1600" b="1" dirty="0">
                  <a:solidFill>
                    <a:srgbClr val="060000"/>
                  </a:solidFill>
                  <a:latin typeface="Arial" charset="0"/>
                </a:rPr>
                <a:t>Cap</a:t>
              </a:r>
            </a:p>
            <a:p>
              <a:pPr marL="84138" indent="-84138" eaLnBrk="0" hangingPunct="0">
                <a:defRPr/>
              </a:pPr>
              <a:r>
                <a:rPr lang="en-GB" sz="1600" b="1" dirty="0">
                  <a:solidFill>
                    <a:srgbClr val="060000"/>
                  </a:solidFill>
                  <a:latin typeface="Arial" charset="0"/>
                </a:rPr>
                <a:t>	  </a:t>
              </a:r>
              <a:r>
                <a:rPr lang="en-GB" sz="1600" b="1" dirty="0" smtClean="0">
                  <a:solidFill>
                    <a:srgbClr val="060000"/>
                  </a:solidFill>
                  <a:latin typeface="Arial" charset="0"/>
                </a:rPr>
                <a:t>2013   </a:t>
              </a:r>
              <a:r>
                <a:rPr lang="en-GB" sz="1600" b="1" dirty="0">
                  <a:solidFill>
                    <a:srgbClr val="060000"/>
                  </a:solidFill>
                  <a:latin typeface="Arial" charset="0"/>
                </a:rPr>
                <a:t>3.50%  </a:t>
              </a:r>
            </a:p>
            <a:p>
              <a:pPr marL="84138" indent="-84138" eaLnBrk="0" hangingPunct="0">
                <a:defRPr/>
              </a:pPr>
              <a:r>
                <a:rPr lang="en-GB" sz="1600" b="1" dirty="0">
                  <a:solidFill>
                    <a:srgbClr val="060000"/>
                  </a:solidFill>
                  <a:latin typeface="Arial" charset="0"/>
                </a:rPr>
                <a:t>	  2020   0.50%</a:t>
              </a:r>
              <a:endParaRPr lang="en-US" sz="1600" b="1" dirty="0">
                <a:solidFill>
                  <a:srgbClr val="060000"/>
                </a:solidFill>
                <a:latin typeface="Arial" charset="0"/>
              </a:endParaRPr>
            </a:p>
          </p:txBody>
        </p:sp>
        <p:sp>
          <p:nvSpPr>
            <p:cNvPr id="164874" name="AutoShape 10"/>
            <p:cNvSpPr>
              <a:spLocks noChangeArrowheads="1"/>
            </p:cNvSpPr>
            <p:nvPr/>
          </p:nvSpPr>
          <p:spPr bwMode="auto">
            <a:xfrm>
              <a:off x="1229154" y="3871491"/>
              <a:ext cx="2570892" cy="913506"/>
            </a:xfrm>
            <a:prstGeom prst="wedgeRectCallout">
              <a:avLst>
                <a:gd name="adj1" fmla="val -13431"/>
                <a:gd name="adj2" fmla="val -92607"/>
              </a:avLst>
            </a:prstGeom>
            <a:solidFill>
              <a:srgbClr val="CCECFF"/>
            </a:solidFill>
            <a:ln w="12700">
              <a:solidFill>
                <a:schemeClr val="tx1"/>
              </a:solidFill>
              <a:miter lim="800000"/>
              <a:headEnd/>
              <a:tailEnd/>
            </a:ln>
            <a:effectLst>
              <a:innerShdw blurRad="63500" dist="50800" dir="13500000">
                <a:prstClr val="black">
                  <a:alpha val="50000"/>
                </a:prstClr>
              </a:innerShdw>
            </a:effectLst>
          </p:spPr>
          <p:txBody>
            <a:bodyPr tIns="0" bIns="0" anchor="ctr"/>
            <a:lstStyle/>
            <a:p>
              <a:pPr algn="ctr" eaLnBrk="0" hangingPunct="0">
                <a:lnSpc>
                  <a:spcPct val="90000"/>
                </a:lnSpc>
                <a:spcBef>
                  <a:spcPct val="20000"/>
                </a:spcBef>
                <a:defRPr/>
              </a:pPr>
              <a:r>
                <a:rPr lang="en-GB" sz="1400" b="1" dirty="0">
                  <a:solidFill>
                    <a:srgbClr val="060000"/>
                  </a:solidFill>
                  <a:latin typeface="Arial" charset="0"/>
                </a:rPr>
                <a:t>California State &amp; Port LSFO legislation </a:t>
              </a:r>
              <a:r>
                <a:rPr lang="en-GB" sz="1400" b="1" dirty="0" smtClean="0">
                  <a:solidFill>
                    <a:srgbClr val="060000"/>
                  </a:solidFill>
                  <a:latin typeface="Arial" charset="0"/>
                </a:rPr>
                <a:t>to be further reduced in 2014</a:t>
              </a:r>
              <a:endParaRPr lang="en-GB" sz="1400" b="1" dirty="0">
                <a:solidFill>
                  <a:srgbClr val="060000"/>
                </a:solidFill>
                <a:latin typeface="Arial" charset="0"/>
              </a:endParaRPr>
            </a:p>
          </p:txBody>
        </p:sp>
        <p:sp>
          <p:nvSpPr>
            <p:cNvPr id="164877" name="AutoShape 13"/>
            <p:cNvSpPr>
              <a:spLocks noChangeArrowheads="1"/>
            </p:cNvSpPr>
            <p:nvPr/>
          </p:nvSpPr>
          <p:spPr bwMode="auto">
            <a:xfrm>
              <a:off x="3800047" y="4836070"/>
              <a:ext cx="5191554" cy="1945730"/>
            </a:xfrm>
            <a:prstGeom prst="wedgeRectCallout">
              <a:avLst>
                <a:gd name="adj1" fmla="val 20254"/>
                <a:gd name="adj2" fmla="val -119278"/>
              </a:avLst>
            </a:prstGeom>
            <a:solidFill>
              <a:srgbClr val="CCECFF"/>
            </a:solidFill>
            <a:ln w="12700">
              <a:solidFill>
                <a:schemeClr val="tx1"/>
              </a:solidFill>
              <a:miter lim="800000"/>
              <a:headEnd/>
              <a:tailEnd/>
            </a:ln>
            <a:effectLst>
              <a:innerShdw blurRad="63500" dist="50800" dir="13500000">
                <a:prstClr val="black">
                  <a:alpha val="50000"/>
                </a:prstClr>
              </a:innerShdw>
            </a:effectLst>
          </p:spPr>
          <p:txBody>
            <a:bodyPr tIns="0" bIns="0" anchor="ctr"/>
            <a:lstStyle/>
            <a:p>
              <a:endParaRPr lang="en-US" sz="1400" b="1" dirty="0" smtClean="0">
                <a:latin typeface="Arial" pitchFamily="34" charset="0"/>
                <a:cs typeface="Arial" pitchFamily="34" charset="0"/>
              </a:endParaRP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Japan </a:t>
              </a:r>
              <a:r>
                <a:rPr lang="en-US" sz="1400" b="1" dirty="0">
                  <a:latin typeface="Arial" pitchFamily="34" charset="0"/>
                  <a:cs typeface="Arial" pitchFamily="34" charset="0"/>
                </a:rPr>
                <a:t>study group reviewing the possibility of a national coastline ECA. </a:t>
              </a:r>
              <a:endParaRPr lang="en-US" sz="1400" b="1" dirty="0" smtClean="0">
                <a:latin typeface="Arial" pitchFamily="34" charset="0"/>
                <a:cs typeface="Arial" pitchFamily="34" charset="0"/>
              </a:endParaRPr>
            </a:p>
            <a:p>
              <a:endParaRPr lang="en-US" sz="900" b="1" dirty="0">
                <a:latin typeface="Arial" pitchFamily="34" charset="0"/>
                <a:cs typeface="Arial" pitchFamily="34" charset="0"/>
              </a:endParaRPr>
            </a:p>
            <a:p>
              <a:r>
                <a:rPr lang="en-US" sz="1400" b="1" dirty="0" smtClean="0">
                  <a:latin typeface="Arial" pitchFamily="34" charset="0"/>
                  <a:cs typeface="Arial" pitchFamily="34" charset="0"/>
                </a:rPr>
                <a:t>Hong Kong plans </a:t>
              </a:r>
              <a:r>
                <a:rPr lang="en-US" sz="1400" b="1" dirty="0">
                  <a:latin typeface="Arial" pitchFamily="34" charset="0"/>
                  <a:cs typeface="Arial" pitchFamily="34" charset="0"/>
                </a:rPr>
                <a:t>to </a:t>
              </a:r>
              <a:r>
                <a:rPr lang="en-US" sz="1400" b="1" dirty="0" smtClean="0">
                  <a:latin typeface="Arial" pitchFamily="34" charset="0"/>
                  <a:cs typeface="Arial" pitchFamily="34" charset="0"/>
                </a:rPr>
                <a:t>apply to IMO to designate its </a:t>
              </a:r>
              <a:r>
                <a:rPr lang="en-US" sz="1400" b="1" dirty="0">
                  <a:latin typeface="Arial" pitchFamily="34" charset="0"/>
                  <a:cs typeface="Arial" pitchFamily="34" charset="0"/>
                </a:rPr>
                <a:t>port and the </a:t>
              </a:r>
              <a:r>
                <a:rPr lang="en-US" sz="1400" b="1" dirty="0" smtClean="0">
                  <a:latin typeface="Arial" pitchFamily="34" charset="0"/>
                  <a:cs typeface="Arial" pitchFamily="34" charset="0"/>
                </a:rPr>
                <a:t>surrounding Pearl </a:t>
              </a:r>
              <a:r>
                <a:rPr lang="en-US" sz="1400" b="1" dirty="0">
                  <a:latin typeface="Arial" pitchFamily="34" charset="0"/>
                  <a:cs typeface="Arial" pitchFamily="34" charset="0"/>
                </a:rPr>
                <a:t>R</a:t>
              </a:r>
              <a:r>
                <a:rPr lang="en-US" sz="1400" b="1" dirty="0" smtClean="0">
                  <a:latin typeface="Arial" pitchFamily="34" charset="0"/>
                  <a:cs typeface="Arial" pitchFamily="34" charset="0"/>
                </a:rPr>
                <a:t>iver </a:t>
              </a:r>
              <a:r>
                <a:rPr lang="en-US" sz="1400" b="1" dirty="0">
                  <a:latin typeface="Arial" pitchFamily="34" charset="0"/>
                  <a:cs typeface="Arial" pitchFamily="34" charset="0"/>
                </a:rPr>
                <a:t>D</a:t>
              </a:r>
              <a:r>
                <a:rPr lang="en-US" sz="1400" b="1" dirty="0" smtClean="0">
                  <a:latin typeface="Arial" pitchFamily="34" charset="0"/>
                  <a:cs typeface="Arial" pitchFamily="34" charset="0"/>
                </a:rPr>
                <a:t>elta as an ECA, to apply a “</a:t>
              </a:r>
              <a:r>
                <a:rPr lang="en-US" sz="1400" b="1" dirty="0" err="1" smtClean="0">
                  <a:latin typeface="Arial" pitchFamily="34" charset="0"/>
                  <a:cs typeface="Arial" pitchFamily="34" charset="0"/>
                </a:rPr>
                <a:t>Ringleman</a:t>
              </a:r>
              <a:r>
                <a:rPr lang="en-US" sz="1400" b="1" dirty="0" smtClean="0">
                  <a:latin typeface="Arial" pitchFamily="34" charset="0"/>
                  <a:cs typeface="Arial" pitchFamily="34" charset="0"/>
                </a:rPr>
                <a:t>” smoke test in port, to limit MGO sold in the port to max 0.05% </a:t>
              </a:r>
              <a:r>
                <a:rPr lang="en-US" sz="1400" b="1" dirty="0" err="1" smtClean="0">
                  <a:latin typeface="Arial" pitchFamily="34" charset="0"/>
                  <a:cs typeface="Arial" pitchFamily="34" charset="0"/>
                </a:rPr>
                <a:t>sulphur</a:t>
              </a:r>
              <a:r>
                <a:rPr lang="en-US" sz="1400" b="1" dirty="0" smtClean="0">
                  <a:latin typeface="Arial" pitchFamily="34" charset="0"/>
                  <a:cs typeface="Arial" pitchFamily="34" charset="0"/>
                </a:rPr>
                <a:t> by 2014 and in 2015 mandate max 0.50% </a:t>
              </a:r>
              <a:r>
                <a:rPr lang="en-US" sz="1400" b="1" dirty="0" err="1" smtClean="0">
                  <a:latin typeface="Arial" pitchFamily="34" charset="0"/>
                  <a:cs typeface="Arial" pitchFamily="34" charset="0"/>
                </a:rPr>
                <a:t>sulphur</a:t>
              </a:r>
              <a:r>
                <a:rPr lang="en-US" sz="1400" b="1" dirty="0" smtClean="0">
                  <a:latin typeface="Arial" pitchFamily="34" charset="0"/>
                  <a:cs typeface="Arial" pitchFamily="34" charset="0"/>
                </a:rPr>
                <a:t> while “at berth”</a:t>
              </a:r>
            </a:p>
            <a:p>
              <a:endParaRPr lang="en-US" sz="1400" b="1" dirty="0" smtClean="0">
                <a:latin typeface="Arial" pitchFamily="34" charset="0"/>
                <a:cs typeface="Arial" pitchFamily="34" charset="0"/>
              </a:endParaRPr>
            </a:p>
            <a:p>
              <a:endParaRPr lang="en-US" sz="1400" b="1" dirty="0">
                <a:latin typeface="Arial" pitchFamily="34" charset="0"/>
                <a:cs typeface="Arial" pitchFamily="34" charset="0"/>
              </a:endParaRPr>
            </a:p>
          </p:txBody>
        </p:sp>
        <p:sp>
          <p:nvSpPr>
            <p:cNvPr id="164878" name="AutoShape 14"/>
            <p:cNvSpPr>
              <a:spLocks noChangeArrowheads="1"/>
            </p:cNvSpPr>
            <p:nvPr/>
          </p:nvSpPr>
          <p:spPr bwMode="auto">
            <a:xfrm>
              <a:off x="4070179" y="3963298"/>
              <a:ext cx="2423983" cy="761102"/>
            </a:xfrm>
            <a:prstGeom prst="wedgeRectCallout">
              <a:avLst>
                <a:gd name="adj1" fmla="val -11328"/>
                <a:gd name="adj2" fmla="val -119908"/>
              </a:avLst>
            </a:prstGeom>
            <a:solidFill>
              <a:srgbClr val="CCECFF"/>
            </a:solidFill>
            <a:ln w="12700">
              <a:solidFill>
                <a:schemeClr val="tx1"/>
              </a:solidFill>
              <a:miter lim="800000"/>
              <a:headEnd/>
              <a:tailEnd/>
            </a:ln>
            <a:effectLst>
              <a:innerShdw blurRad="63500" dist="50800" dir="13500000">
                <a:prstClr val="black">
                  <a:alpha val="50000"/>
                </a:prstClr>
              </a:innerShdw>
            </a:effectLst>
          </p:spPr>
          <p:txBody>
            <a:bodyPr tIns="0" bIns="0" anchor="ctr"/>
            <a:lstStyle/>
            <a:p>
              <a:pPr marL="101600" indent="-101600" algn="ctr" eaLnBrk="0" hangingPunct="0">
                <a:lnSpc>
                  <a:spcPct val="90000"/>
                </a:lnSpc>
                <a:spcBef>
                  <a:spcPct val="20000"/>
                </a:spcBef>
                <a:defRPr/>
              </a:pPr>
              <a:r>
                <a:rPr lang="en-GB" sz="1400" b="1" dirty="0">
                  <a:solidFill>
                    <a:srgbClr val="060000"/>
                  </a:solidFill>
                  <a:latin typeface="Arial" charset="0"/>
                </a:rPr>
                <a:t>  Except for France, Mediterranean countries not interested in an ECA </a:t>
              </a: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4" name="Rectangle 3"/>
          <p:cNvSpPr>
            <a:spLocks noChangeArrowheads="1"/>
          </p:cNvSpPr>
          <p:nvPr/>
        </p:nvSpPr>
        <p:spPr bwMode="auto">
          <a:xfrm>
            <a:off x="838200" y="1524000"/>
            <a:ext cx="7772400" cy="4572000"/>
          </a:xfrm>
          <a:prstGeom prst="rect">
            <a:avLst/>
          </a:prstGeom>
          <a:noFill/>
          <a:ln w="9525">
            <a:noFill/>
            <a:miter lim="800000"/>
            <a:headEnd/>
            <a:tailEnd/>
          </a:ln>
        </p:spPr>
        <p:txBody>
          <a:bodyPr lIns="91429" tIns="45715" rIns="91429" bIns="45715"/>
          <a:lstStyle/>
          <a:p>
            <a:pPr marL="342900" indent="-342900">
              <a:spcAft>
                <a:spcPts val="600"/>
              </a:spcAft>
              <a:buClr>
                <a:schemeClr val="tx2"/>
              </a:buClr>
              <a:buFont typeface="Webdings" pitchFamily="18" charset="2"/>
              <a:buChar char="4"/>
            </a:pPr>
            <a:r>
              <a:rPr lang="en-CA" sz="2200" dirty="0" smtClean="0"/>
              <a:t>Availability and supply of LS Marine Gasoil</a:t>
            </a:r>
          </a:p>
          <a:p>
            <a:pPr marL="342900" indent="-342900">
              <a:spcAft>
                <a:spcPts val="600"/>
              </a:spcAft>
              <a:buClr>
                <a:schemeClr val="tx2"/>
              </a:buClr>
              <a:buFont typeface="Webdings" pitchFamily="18" charset="2"/>
              <a:buChar char="4"/>
            </a:pPr>
            <a:r>
              <a:rPr lang="en-CA" sz="2200" dirty="0" smtClean="0"/>
              <a:t>Different ports: will they have LS Gasoil available?</a:t>
            </a:r>
          </a:p>
          <a:p>
            <a:pPr marL="342900" indent="-342900">
              <a:spcAft>
                <a:spcPts val="600"/>
              </a:spcAft>
              <a:buClr>
                <a:schemeClr val="tx2"/>
              </a:buClr>
              <a:buFont typeface="Webdings" pitchFamily="18" charset="2"/>
              <a:buChar char="4"/>
            </a:pPr>
            <a:r>
              <a:rPr lang="en-CA" sz="2200" dirty="0" smtClean="0"/>
              <a:t>Increased delivery times due to multi-product requirements. </a:t>
            </a:r>
            <a:endParaRPr lang="en-CA" sz="2200" dirty="0" smtClean="0"/>
          </a:p>
          <a:p>
            <a:pPr marL="342900" indent="-342900">
              <a:spcAft>
                <a:spcPts val="600"/>
              </a:spcAft>
              <a:buClr>
                <a:schemeClr val="tx2"/>
              </a:buClr>
              <a:buFont typeface="Webdings" pitchFamily="18" charset="2"/>
              <a:buChar char="4"/>
            </a:pPr>
            <a:r>
              <a:rPr lang="en-CA" sz="2200" dirty="0" smtClean="0"/>
              <a:t>As regulation changes, cost increases by 20-25%</a:t>
            </a:r>
          </a:p>
          <a:p>
            <a:pPr marL="342900" indent="-342900">
              <a:spcAft>
                <a:spcPts val="600"/>
              </a:spcAft>
              <a:buClr>
                <a:schemeClr val="tx2"/>
              </a:buClr>
              <a:buFont typeface="Webdings" pitchFamily="18" charset="2"/>
              <a:buChar char="4"/>
            </a:pPr>
            <a:endParaRPr lang="en-CA" sz="2200" dirty="0" smtClean="0"/>
          </a:p>
          <a:p>
            <a:pPr marL="342900" indent="-342900">
              <a:spcAft>
                <a:spcPts val="600"/>
              </a:spcAft>
              <a:buClr>
                <a:schemeClr val="tx2"/>
              </a:buClr>
              <a:buFont typeface="Webdings" pitchFamily="18" charset="2"/>
              <a:buChar char="4"/>
            </a:pPr>
            <a:endParaRPr lang="en-GB" sz="2200" dirty="0"/>
          </a:p>
          <a:p>
            <a:pPr marL="342900" indent="-342900">
              <a:lnSpc>
                <a:spcPct val="120000"/>
              </a:lnSpc>
              <a:spcAft>
                <a:spcPct val="80000"/>
              </a:spcAft>
              <a:buClr>
                <a:srgbClr val="006699"/>
              </a:buClr>
              <a:buFont typeface="Webdings" pitchFamily="18" charset="2"/>
              <a:buChar char="4"/>
            </a:pPr>
            <a:endParaRPr lang="en-GB" sz="2200" dirty="0"/>
          </a:p>
          <a:p>
            <a:pPr marL="342900" indent="-342900">
              <a:lnSpc>
                <a:spcPct val="120000"/>
              </a:lnSpc>
              <a:spcAft>
                <a:spcPct val="80000"/>
              </a:spcAft>
              <a:buClr>
                <a:srgbClr val="006699"/>
              </a:buClr>
            </a:pPr>
            <a:endParaRPr lang="en-GB" sz="2200" b="1" dirty="0"/>
          </a:p>
        </p:txBody>
      </p:sp>
      <p:sp>
        <p:nvSpPr>
          <p:cNvPr id="40963" name="Rectangle 2"/>
          <p:cNvSpPr>
            <a:spLocks noGrp="1" noChangeArrowheads="1"/>
          </p:cNvSpPr>
          <p:nvPr>
            <p:ph type="title" idx="4294967295"/>
          </p:nvPr>
        </p:nvSpPr>
        <p:spPr>
          <a:xfrm>
            <a:off x="838200" y="381000"/>
            <a:ext cx="7696200" cy="838200"/>
          </a:xfrm>
        </p:spPr>
        <p:txBody>
          <a:bodyPr>
            <a:normAutofit fontScale="90000"/>
          </a:bodyPr>
          <a:lstStyle/>
          <a:p>
            <a:pPr eaLnBrk="1" hangingPunct="1"/>
            <a:r>
              <a:rPr lang="en-GB" sz="3200" b="1" dirty="0" smtClean="0">
                <a:solidFill>
                  <a:srgbClr val="0054A4"/>
                </a:solidFill>
                <a:latin typeface="Arial" pitchFamily="34" charset="0"/>
                <a:cs typeface="Arial" pitchFamily="34" charset="0"/>
              </a:rPr>
              <a:t>What </a:t>
            </a:r>
            <a:r>
              <a:rPr lang="en-GB" sz="3200" b="1" dirty="0" smtClean="0">
                <a:solidFill>
                  <a:srgbClr val="0054A4"/>
                </a:solidFill>
                <a:latin typeface="Arial" pitchFamily="34" charset="0"/>
                <a:cs typeface="Arial" pitchFamily="34" charset="0"/>
              </a:rPr>
              <a:t>does this mean </a:t>
            </a:r>
            <a:r>
              <a:rPr lang="en-GB" sz="3200" b="1" dirty="0" smtClean="0">
                <a:solidFill>
                  <a:srgbClr val="0054A4"/>
                </a:solidFill>
                <a:latin typeface="Arial" pitchFamily="34" charset="0"/>
                <a:cs typeface="Arial" pitchFamily="34" charset="0"/>
              </a:rPr>
              <a:t>for </a:t>
            </a:r>
            <a:r>
              <a:rPr lang="en-GB" sz="3200" b="1" dirty="0" smtClean="0">
                <a:solidFill>
                  <a:srgbClr val="0054A4"/>
                </a:solidFill>
                <a:latin typeface="Arial" pitchFamily="34" charset="0"/>
                <a:cs typeface="Arial" pitchFamily="34" charset="0"/>
              </a:rPr>
              <a:t/>
            </a:r>
            <a:br>
              <a:rPr lang="en-GB" sz="3200" b="1" dirty="0" smtClean="0">
                <a:solidFill>
                  <a:srgbClr val="0054A4"/>
                </a:solidFill>
                <a:latin typeface="Arial" pitchFamily="34" charset="0"/>
                <a:cs typeface="Arial" pitchFamily="34" charset="0"/>
              </a:rPr>
            </a:br>
            <a:r>
              <a:rPr lang="en-GB" sz="3200" b="1" dirty="0" smtClean="0">
                <a:solidFill>
                  <a:srgbClr val="0054A4"/>
                </a:solidFill>
                <a:latin typeface="Arial" pitchFamily="34" charset="0"/>
                <a:cs typeface="Arial" pitchFamily="34" charset="0"/>
              </a:rPr>
              <a:t>bunkering in Vancouver? </a:t>
            </a:r>
            <a:endParaRPr lang="en-GB" sz="3200" b="1" dirty="0" smtClean="0">
              <a:solidFill>
                <a:srgbClr val="0054A4"/>
              </a:solidFill>
              <a:latin typeface="Arial" pitchFamily="34" charset="0"/>
              <a:cs typeface="Arial" pitchFamily="34" charset="0"/>
            </a:endParaRPr>
          </a:p>
        </p:txBody>
      </p:sp>
      <p:sp>
        <p:nvSpPr>
          <p:cNvPr id="40965" name="Slide Number Placeholder 4"/>
          <p:cNvSpPr>
            <a:spLocks noGrp="1"/>
          </p:cNvSpPr>
          <p:nvPr>
            <p:ph type="sldNum" sz="quarter" idx="12"/>
          </p:nvPr>
        </p:nvSpPr>
        <p:spPr>
          <a:noFill/>
        </p:spPr>
        <p:txBody>
          <a:bodyPr/>
          <a:lstStyle/>
          <a:p>
            <a:r>
              <a:rPr lang="en-US" smtClean="0"/>
              <a:t>- </a:t>
            </a:r>
            <a:fld id="{B9E16ED4-15CE-4242-B604-039DD0F59BDC}" type="slidenum">
              <a:rPr lang="en-US" b="0" smtClean="0"/>
              <a:pPr/>
              <a:t>11</a:t>
            </a:fld>
            <a:r>
              <a:rPr lang="en-US" smtClean="0"/>
              <a:t> -</a:t>
            </a:r>
          </a:p>
        </p:txBody>
      </p:sp>
      <p:pic>
        <p:nvPicPr>
          <p:cNvPr id="5" name="Picture 4" descr="Marine Petrobulk blue logo.JPG"/>
          <p:cNvPicPr>
            <a:picLocks noChangeAspect="1"/>
          </p:cNvPicPr>
          <p:nvPr/>
        </p:nvPicPr>
        <p:blipFill>
          <a:blip r:embed="rId2" cstate="print"/>
          <a:stretch>
            <a:fillRect/>
          </a:stretch>
        </p:blipFill>
        <p:spPr>
          <a:xfrm>
            <a:off x="990600" y="4572000"/>
            <a:ext cx="1661038" cy="1382352"/>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smtClean="0"/>
              <a:t>- </a:t>
            </a:r>
            <a:fld id="{9B551CAC-3821-4A35-9848-5B4A1745F409}" type="slidenum">
              <a:rPr lang="en-US" b="0" smtClean="0"/>
              <a:pPr>
                <a:defRPr/>
              </a:pPr>
              <a:t>12</a:t>
            </a:fld>
            <a:r>
              <a:rPr lang="en-US" smtClean="0"/>
              <a:t> -</a:t>
            </a:r>
            <a:endParaRPr lang="en-US"/>
          </a:p>
        </p:txBody>
      </p:sp>
      <p:pic>
        <p:nvPicPr>
          <p:cNvPr id="3" name="Picture 2" descr="Marine Petrobulk blue logo.JPG"/>
          <p:cNvPicPr>
            <a:picLocks noChangeAspect="1"/>
          </p:cNvPicPr>
          <p:nvPr/>
        </p:nvPicPr>
        <p:blipFill>
          <a:blip r:embed="rId2" cstate="print"/>
          <a:stretch>
            <a:fillRect/>
          </a:stretch>
        </p:blipFill>
        <p:spPr>
          <a:xfrm>
            <a:off x="990600" y="4572000"/>
            <a:ext cx="1661038" cy="1382352"/>
          </a:xfrm>
          <a:prstGeom prst="rect">
            <a:avLst/>
          </a:prstGeom>
        </p:spPr>
      </p:pic>
      <p:sp>
        <p:nvSpPr>
          <p:cNvPr id="4" name="Rectangle 3"/>
          <p:cNvSpPr/>
          <p:nvPr/>
        </p:nvSpPr>
        <p:spPr>
          <a:xfrm>
            <a:off x="2376527" y="685800"/>
            <a:ext cx="4390946" cy="707886"/>
          </a:xfrm>
          <a:prstGeom prst="rect">
            <a:avLst/>
          </a:prstGeom>
        </p:spPr>
        <p:txBody>
          <a:bodyPr wrap="square">
            <a:spAutoFit/>
          </a:bodyPr>
          <a:lstStyle/>
          <a:p>
            <a:pPr algn="ctr"/>
            <a:r>
              <a:rPr lang="en-GB" sz="4000" b="1" dirty="0" smtClean="0">
                <a:solidFill>
                  <a:srgbClr val="0054A4"/>
                </a:solidFill>
                <a:latin typeface="Arial" pitchFamily="34" charset="0"/>
                <a:cs typeface="Arial" pitchFamily="34" charset="0"/>
              </a:rPr>
              <a:t>The</a:t>
            </a:r>
            <a:r>
              <a:rPr lang="en-GB" sz="2400" b="1" dirty="0" smtClean="0">
                <a:solidFill>
                  <a:srgbClr val="0054A4"/>
                </a:solidFill>
                <a:latin typeface="Arial" pitchFamily="34" charset="0"/>
                <a:cs typeface="Arial" pitchFamily="34" charset="0"/>
              </a:rPr>
              <a:t> </a:t>
            </a:r>
            <a:r>
              <a:rPr lang="en-GB" sz="4000" b="1" dirty="0" smtClean="0">
                <a:solidFill>
                  <a:srgbClr val="0054A4"/>
                </a:solidFill>
                <a:latin typeface="Arial" pitchFamily="34" charset="0"/>
                <a:cs typeface="Arial" pitchFamily="34" charset="0"/>
              </a:rPr>
              <a:t>Future</a:t>
            </a:r>
            <a:endParaRPr lang="en-CA" sz="4000" dirty="0"/>
          </a:p>
        </p:txBody>
      </p:sp>
      <p:sp>
        <p:nvSpPr>
          <p:cNvPr id="5" name="Rectangle 4"/>
          <p:cNvSpPr/>
          <p:nvPr/>
        </p:nvSpPr>
        <p:spPr>
          <a:xfrm>
            <a:off x="914400" y="1600200"/>
            <a:ext cx="5943600" cy="784830"/>
          </a:xfrm>
          <a:prstGeom prst="rect">
            <a:avLst/>
          </a:prstGeom>
        </p:spPr>
        <p:txBody>
          <a:bodyPr wrap="square">
            <a:spAutoFit/>
          </a:bodyPr>
          <a:lstStyle/>
          <a:p>
            <a:pPr marL="342900" indent="-342900">
              <a:spcAft>
                <a:spcPts val="600"/>
              </a:spcAft>
              <a:buClr>
                <a:schemeClr val="tx2"/>
              </a:buClr>
              <a:buFont typeface="Webdings" pitchFamily="18" charset="2"/>
              <a:buChar char="4"/>
            </a:pPr>
            <a:r>
              <a:rPr lang="en-CA" sz="2000" dirty="0" smtClean="0"/>
              <a:t>2020</a:t>
            </a:r>
            <a:r>
              <a:rPr lang="en-CA" dirty="0" smtClean="0"/>
              <a:t> </a:t>
            </a:r>
            <a:r>
              <a:rPr lang="en-CA" sz="2000" dirty="0" smtClean="0"/>
              <a:t>Regulations</a:t>
            </a:r>
            <a:endParaRPr lang="en-CA" sz="2000" dirty="0" smtClean="0"/>
          </a:p>
          <a:p>
            <a:pPr marL="342900" indent="-342900">
              <a:spcAft>
                <a:spcPts val="600"/>
              </a:spcAft>
              <a:buClr>
                <a:schemeClr val="tx2"/>
              </a:buClr>
              <a:buFont typeface="Webdings" pitchFamily="18" charset="2"/>
              <a:buChar char="4"/>
            </a:pPr>
            <a:r>
              <a:rPr lang="en-CA" sz="2000" dirty="0" smtClean="0"/>
              <a:t>LNG</a:t>
            </a:r>
            <a:r>
              <a:rPr lang="en-CA" dirty="0" smtClean="0"/>
              <a:t> </a:t>
            </a:r>
            <a:r>
              <a:rPr lang="en-CA" sz="2000" dirty="0" smtClean="0"/>
              <a:t>Vessels</a:t>
            </a:r>
            <a:endParaRPr lang="en-CA" sz="2000" dirty="0" smtClean="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2"/>
          <p:cNvSpPr>
            <a:spLocks noChangeArrowheads="1"/>
          </p:cNvSpPr>
          <p:nvPr/>
        </p:nvSpPr>
        <p:spPr bwMode="auto">
          <a:xfrm>
            <a:off x="1752600" y="685800"/>
            <a:ext cx="5410200" cy="914400"/>
          </a:xfrm>
          <a:prstGeom prst="rect">
            <a:avLst/>
          </a:prstGeom>
          <a:noFill/>
          <a:ln w="57150">
            <a:noFill/>
            <a:miter lim="800000"/>
            <a:headEnd/>
            <a:tailEnd/>
          </a:ln>
        </p:spPr>
        <p:txBody>
          <a:bodyPr lIns="91429" tIns="45715" rIns="91429" bIns="45715" anchor="ctr"/>
          <a:lstStyle/>
          <a:p>
            <a:pPr algn="ctr"/>
            <a:r>
              <a:rPr lang="en-US" sz="3200" b="1" dirty="0">
                <a:solidFill>
                  <a:srgbClr val="0054A4"/>
                </a:solidFill>
                <a:latin typeface="Arial" pitchFamily="34" charset="0"/>
                <a:cs typeface="Arial" pitchFamily="34" charset="0"/>
              </a:rPr>
              <a:t>Key Organizations</a:t>
            </a:r>
          </a:p>
        </p:txBody>
      </p:sp>
      <p:sp>
        <p:nvSpPr>
          <p:cNvPr id="20484" name="Rectangle 3"/>
          <p:cNvSpPr>
            <a:spLocks noChangeArrowheads="1"/>
          </p:cNvSpPr>
          <p:nvPr/>
        </p:nvSpPr>
        <p:spPr bwMode="auto">
          <a:xfrm>
            <a:off x="1600200" y="1676400"/>
            <a:ext cx="7086600" cy="3193182"/>
          </a:xfrm>
          <a:prstGeom prst="rect">
            <a:avLst/>
          </a:prstGeom>
          <a:noFill/>
          <a:ln w="9525">
            <a:noFill/>
            <a:miter lim="800000"/>
            <a:headEnd/>
            <a:tailEnd/>
          </a:ln>
        </p:spPr>
        <p:txBody>
          <a:bodyPr wrap="square">
            <a:spAutoFit/>
          </a:bodyPr>
          <a:lstStyle/>
          <a:p>
            <a:pPr marL="184150" indent="-184150">
              <a:spcBef>
                <a:spcPct val="25000"/>
              </a:spcBef>
              <a:spcAft>
                <a:spcPct val="50000"/>
              </a:spcAft>
              <a:buClr>
                <a:srgbClr val="006699"/>
              </a:buClr>
              <a:buFont typeface="Webdings" pitchFamily="18" charset="2"/>
              <a:buChar char="4"/>
            </a:pPr>
            <a:r>
              <a:rPr lang="en-GB" sz="2600" dirty="0">
                <a:solidFill>
                  <a:srgbClr val="000000"/>
                </a:solidFill>
                <a:cs typeface="Times New Roman" pitchFamily="18" charset="0"/>
              </a:rPr>
              <a:t>IMO – International Maritime </a:t>
            </a:r>
            <a:r>
              <a:rPr lang="en-GB" sz="2600" dirty="0" smtClean="0">
                <a:solidFill>
                  <a:srgbClr val="000000"/>
                </a:solidFill>
                <a:cs typeface="Times New Roman" pitchFamily="18" charset="0"/>
              </a:rPr>
              <a:t>organization</a:t>
            </a:r>
          </a:p>
          <a:p>
            <a:pPr marL="641350" lvl="1" indent="-184150">
              <a:spcBef>
                <a:spcPct val="25000"/>
              </a:spcBef>
              <a:spcAft>
                <a:spcPct val="50000"/>
              </a:spcAft>
              <a:buClr>
                <a:srgbClr val="006699"/>
              </a:buClr>
              <a:buFont typeface="Webdings" pitchFamily="18" charset="2"/>
              <a:buChar char="4"/>
            </a:pPr>
            <a:r>
              <a:rPr lang="en-GB" sz="2600" dirty="0" smtClean="0">
                <a:solidFill>
                  <a:srgbClr val="000000"/>
                </a:solidFill>
                <a:cs typeface="Times New Roman" pitchFamily="18" charset="0"/>
              </a:rPr>
              <a:t>MARPOL </a:t>
            </a:r>
          </a:p>
          <a:p>
            <a:pPr marL="641350" lvl="1" indent="-184150">
              <a:spcBef>
                <a:spcPct val="25000"/>
              </a:spcBef>
              <a:spcAft>
                <a:spcPct val="50000"/>
              </a:spcAft>
              <a:buClr>
                <a:srgbClr val="006699"/>
              </a:buClr>
              <a:buFont typeface="Webdings" pitchFamily="18" charset="2"/>
              <a:buChar char="4"/>
            </a:pPr>
            <a:r>
              <a:rPr lang="en-GB" sz="2600" dirty="0" smtClean="0">
                <a:solidFill>
                  <a:srgbClr val="000000"/>
                </a:solidFill>
                <a:cs typeface="Times New Roman" pitchFamily="18" charset="0"/>
              </a:rPr>
              <a:t>Transport Canada – PSC officers</a:t>
            </a:r>
            <a:endParaRPr lang="en-GB" sz="2600" dirty="0">
              <a:solidFill>
                <a:srgbClr val="000000"/>
              </a:solidFill>
              <a:cs typeface="Times New Roman" pitchFamily="18" charset="0"/>
            </a:endParaRPr>
          </a:p>
          <a:p>
            <a:pPr marL="184150" indent="-184150">
              <a:spcAft>
                <a:spcPct val="50000"/>
              </a:spcAft>
              <a:buClr>
                <a:srgbClr val="006699"/>
              </a:buClr>
              <a:buFont typeface="Webdings" pitchFamily="18" charset="2"/>
              <a:buChar char="4"/>
            </a:pPr>
            <a:r>
              <a:rPr lang="en-GB" sz="2600" dirty="0">
                <a:solidFill>
                  <a:srgbClr val="000000"/>
                </a:solidFill>
                <a:cs typeface="Times New Roman" pitchFamily="18" charset="0"/>
              </a:rPr>
              <a:t>EC   </a:t>
            </a:r>
            <a:r>
              <a:rPr lang="en-GB" sz="2600" dirty="0">
                <a:solidFill>
                  <a:srgbClr val="000000"/>
                </a:solidFill>
                <a:latin typeface="Arial" charset="0"/>
              </a:rPr>
              <a:t>–</a:t>
            </a:r>
            <a:r>
              <a:rPr lang="en-GB" sz="2600" dirty="0">
                <a:solidFill>
                  <a:srgbClr val="000000"/>
                </a:solidFill>
                <a:cs typeface="Times New Roman" pitchFamily="18" charset="0"/>
              </a:rPr>
              <a:t> European Union Environmental Directives </a:t>
            </a:r>
          </a:p>
          <a:p>
            <a:pPr marL="184150" indent="-184150">
              <a:spcBef>
                <a:spcPct val="25000"/>
              </a:spcBef>
              <a:spcAft>
                <a:spcPct val="50000"/>
              </a:spcAft>
              <a:buClr>
                <a:srgbClr val="006699"/>
              </a:buClr>
              <a:buFont typeface="Webdings" pitchFamily="18" charset="2"/>
              <a:buNone/>
            </a:pPr>
            <a:endParaRPr lang="en-GB" sz="2600" dirty="0">
              <a:solidFill>
                <a:srgbClr val="000000"/>
              </a:solidFill>
              <a:cs typeface="Times New Roman" pitchFamily="18" charset="0"/>
            </a:endParaRPr>
          </a:p>
        </p:txBody>
      </p:sp>
      <p:sp>
        <p:nvSpPr>
          <p:cNvPr id="20485" name="Slide Number Placeholder 4"/>
          <p:cNvSpPr>
            <a:spLocks noGrp="1"/>
          </p:cNvSpPr>
          <p:nvPr>
            <p:ph type="sldNum" sz="quarter" idx="12"/>
          </p:nvPr>
        </p:nvSpPr>
        <p:spPr>
          <a:noFill/>
        </p:spPr>
        <p:txBody>
          <a:bodyPr/>
          <a:lstStyle/>
          <a:p>
            <a:r>
              <a:rPr lang="en-US" smtClean="0"/>
              <a:t>- </a:t>
            </a:r>
            <a:fld id="{300B2F71-6309-4FD1-913D-966B510DF20A}" type="slidenum">
              <a:rPr lang="en-US" b="0" smtClean="0"/>
              <a:pPr/>
              <a:t>2</a:t>
            </a:fld>
            <a:r>
              <a:rPr lang="en-US" smtClean="0"/>
              <a:t> -</a:t>
            </a:r>
          </a:p>
        </p:txBody>
      </p:sp>
      <p:pic>
        <p:nvPicPr>
          <p:cNvPr id="5" name="Picture 4" descr="Marine Petrobulk blue logo.JPG"/>
          <p:cNvPicPr>
            <a:picLocks noChangeAspect="1"/>
          </p:cNvPicPr>
          <p:nvPr/>
        </p:nvPicPr>
        <p:blipFill>
          <a:blip r:embed="rId3" cstate="print"/>
          <a:stretch>
            <a:fillRect/>
          </a:stretch>
        </p:blipFill>
        <p:spPr>
          <a:xfrm>
            <a:off x="762000" y="4648200"/>
            <a:ext cx="1661038" cy="1382352"/>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533400" y="228600"/>
            <a:ext cx="8077200" cy="1295400"/>
          </a:xfrm>
          <a:prstGeom prst="rect">
            <a:avLst/>
          </a:prstGeom>
          <a:noFill/>
          <a:ln w="57150">
            <a:noFill/>
            <a:miter lim="800000"/>
            <a:headEnd/>
            <a:tailEnd/>
          </a:ln>
        </p:spPr>
        <p:txBody>
          <a:bodyPr lIns="91429" tIns="45715" rIns="91429" bIns="45715" anchor="ctr"/>
          <a:lstStyle/>
          <a:p>
            <a:pPr algn="ctr"/>
            <a:r>
              <a:rPr lang="en-US" sz="3200" b="1" dirty="0" smtClean="0">
                <a:solidFill>
                  <a:srgbClr val="0054A4"/>
                </a:solidFill>
                <a:latin typeface="Arial" pitchFamily="34" charset="0"/>
                <a:cs typeface="Arial" pitchFamily="34" charset="0"/>
              </a:rPr>
              <a:t>MARPOL: International Convention for the Prevention of Pollution from Ships</a:t>
            </a:r>
            <a:endParaRPr lang="en-US" sz="3200" b="1" dirty="0">
              <a:solidFill>
                <a:srgbClr val="0054A4"/>
              </a:solidFill>
              <a:latin typeface="Arial" pitchFamily="34" charset="0"/>
              <a:cs typeface="Arial" pitchFamily="34" charset="0"/>
            </a:endParaRPr>
          </a:p>
        </p:txBody>
      </p:sp>
      <p:sp>
        <p:nvSpPr>
          <p:cNvPr id="21508" name="Rectangle 4"/>
          <p:cNvSpPr>
            <a:spLocks noChangeArrowheads="1"/>
          </p:cNvSpPr>
          <p:nvPr/>
        </p:nvSpPr>
        <p:spPr bwMode="auto">
          <a:xfrm>
            <a:off x="609600" y="1447800"/>
            <a:ext cx="8305800" cy="4419600"/>
          </a:xfrm>
          <a:prstGeom prst="rect">
            <a:avLst/>
          </a:prstGeom>
          <a:noFill/>
          <a:ln w="9525">
            <a:noFill/>
            <a:miter lim="800000"/>
            <a:headEnd/>
            <a:tailEnd/>
          </a:ln>
        </p:spPr>
        <p:txBody>
          <a:bodyPr lIns="91429" tIns="45715" rIns="91429" bIns="45715"/>
          <a:lstStyle/>
          <a:p>
            <a:pPr marL="484188" indent="-293688">
              <a:spcBef>
                <a:spcPts val="600"/>
              </a:spcBef>
              <a:buClr>
                <a:srgbClr val="006699"/>
              </a:buClr>
              <a:buFont typeface="Webdings" pitchFamily="18" charset="2"/>
              <a:buNone/>
            </a:pPr>
            <a:r>
              <a:rPr lang="en-GB" sz="2400" b="1" dirty="0" smtClean="0"/>
              <a:t>IMO Convention: MARPOL </a:t>
            </a:r>
            <a:r>
              <a:rPr lang="en-GB" sz="2400" b="1" dirty="0"/>
              <a:t>73/78 ANNEX </a:t>
            </a:r>
            <a:r>
              <a:rPr lang="en-GB" sz="2400" b="1" dirty="0" smtClean="0"/>
              <a:t>VI</a:t>
            </a:r>
          </a:p>
          <a:p>
            <a:pPr marL="484188" indent="-293688">
              <a:spcBef>
                <a:spcPts val="600"/>
              </a:spcBef>
              <a:buClr>
                <a:srgbClr val="006699"/>
              </a:buClr>
              <a:buFont typeface="Webdings" pitchFamily="18" charset="2"/>
              <a:buNone/>
            </a:pPr>
            <a:r>
              <a:rPr lang="en-GB" sz="2400" dirty="0" smtClean="0"/>
              <a:t>Entered into force May 19, 2005 to set limits on Sulfur dioxide and Nitrogen Oxide emissions from ship exhausts and prohibits deliberate emissions of ozone depleting substances. </a:t>
            </a:r>
          </a:p>
          <a:p>
            <a:pPr marL="484188" indent="-293688">
              <a:spcBef>
                <a:spcPts val="600"/>
              </a:spcBef>
              <a:buClr>
                <a:srgbClr val="006699"/>
              </a:buClr>
              <a:buFont typeface="Webdings" pitchFamily="18" charset="2"/>
              <a:buNone/>
            </a:pPr>
            <a:r>
              <a:rPr lang="en-GB" sz="2400" dirty="0" smtClean="0"/>
              <a:t>2011 was a groundbreaking year: IMO adopted mandatory technical and operational energy efficiency measures to significantly reduce GHGs from ships.</a:t>
            </a:r>
          </a:p>
          <a:p>
            <a:pPr marL="484188" indent="-293688">
              <a:spcBef>
                <a:spcPts val="600"/>
              </a:spcBef>
              <a:buClr>
                <a:srgbClr val="006699"/>
              </a:buClr>
              <a:buFont typeface="Webdings" pitchFamily="18" charset="2"/>
              <a:buNone/>
            </a:pPr>
            <a:r>
              <a:rPr lang="en-GB" sz="2400" dirty="0" smtClean="0"/>
              <a:t>Currently:</a:t>
            </a:r>
            <a:endParaRPr lang="en-GB" sz="2400" dirty="0"/>
          </a:p>
          <a:p>
            <a:pPr marL="539750" lvl="1" indent="-269875">
              <a:spcBef>
                <a:spcPct val="25000"/>
              </a:spcBef>
              <a:buClr>
                <a:srgbClr val="006699"/>
              </a:buClr>
              <a:buFontTx/>
              <a:buChar char="•"/>
            </a:pPr>
            <a:r>
              <a:rPr lang="en-GB" sz="2400" dirty="0"/>
              <a:t>A sulphur cap of </a:t>
            </a:r>
            <a:r>
              <a:rPr lang="en-GB" sz="2400" dirty="0" smtClean="0"/>
              <a:t>3.50% </a:t>
            </a:r>
            <a:r>
              <a:rPr lang="en-GB" sz="2400" dirty="0"/>
              <a:t>worldwide </a:t>
            </a:r>
          </a:p>
          <a:p>
            <a:pPr marL="539750" lvl="1" indent="-269875">
              <a:spcBef>
                <a:spcPct val="25000"/>
              </a:spcBef>
              <a:buClr>
                <a:srgbClr val="006699"/>
              </a:buClr>
              <a:buFontTx/>
              <a:buChar char="•"/>
            </a:pPr>
            <a:r>
              <a:rPr lang="en-GB" sz="2400" dirty="0"/>
              <a:t>A max </a:t>
            </a:r>
            <a:r>
              <a:rPr lang="en-GB" sz="2400" dirty="0" smtClean="0"/>
              <a:t>1.00% </a:t>
            </a:r>
            <a:r>
              <a:rPr lang="en-GB" sz="2400" dirty="0"/>
              <a:t>sulphur in Emission Control Areas – ECAs </a:t>
            </a:r>
            <a:endParaRPr lang="en-GB" sz="2400" dirty="0" smtClean="0"/>
          </a:p>
          <a:p>
            <a:pPr marL="539750" lvl="1" indent="-269875">
              <a:spcBef>
                <a:spcPct val="25000"/>
              </a:spcBef>
              <a:buClr>
                <a:srgbClr val="006699"/>
              </a:buClr>
              <a:buFontTx/>
              <a:buChar char="•"/>
            </a:pPr>
            <a:r>
              <a:rPr lang="en-GB" sz="2400" dirty="0" smtClean="0"/>
              <a:t>Canadian 200 mile ECA enforced as of August 2013</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984607" y="457200"/>
            <a:ext cx="7772400" cy="5334000"/>
          </a:xfrm>
          <a:prstGeom prst="rect">
            <a:avLst/>
          </a:prstGeom>
          <a:noFill/>
          <a:ln w="9525">
            <a:noFill/>
            <a:miter lim="800000"/>
            <a:headEnd/>
            <a:tailEnd/>
          </a:ln>
        </p:spPr>
        <p:txBody>
          <a:bodyPr lIns="91424" tIns="45712" rIns="91424" bIns="45712"/>
          <a:lstStyle/>
          <a:p>
            <a:pPr marL="342900" indent="-342900" eaLnBrk="0" hangingPunct="0">
              <a:spcBef>
                <a:spcPct val="50000"/>
              </a:spcBef>
              <a:spcAft>
                <a:spcPct val="20000"/>
              </a:spcAft>
              <a:buClr>
                <a:srgbClr val="006699"/>
              </a:buClr>
              <a:buFont typeface="Webdings" pitchFamily="18" charset="2"/>
              <a:buChar char="4"/>
            </a:pPr>
            <a:endParaRPr lang="en-GB" sz="2200" dirty="0"/>
          </a:p>
          <a:p>
            <a:pPr marL="342900" indent="-342900" eaLnBrk="0" hangingPunct="0">
              <a:spcBef>
                <a:spcPct val="50000"/>
              </a:spcBef>
              <a:spcAft>
                <a:spcPct val="20000"/>
              </a:spcAft>
              <a:buClr>
                <a:srgbClr val="006699"/>
              </a:buClr>
              <a:buFont typeface="Webdings" pitchFamily="18" charset="2"/>
              <a:buNone/>
            </a:pPr>
            <a:r>
              <a:rPr lang="en-GB" sz="2800" b="1" dirty="0" smtClean="0"/>
              <a:t> </a:t>
            </a:r>
            <a:r>
              <a:rPr lang="en-GB" sz="2800" b="1" dirty="0"/>
              <a:t>North American ECA</a:t>
            </a:r>
          </a:p>
          <a:p>
            <a:pPr marL="342900" indent="-342900" eaLnBrk="0" hangingPunct="0">
              <a:spcBef>
                <a:spcPct val="50000"/>
              </a:spcBef>
              <a:spcAft>
                <a:spcPct val="20000"/>
              </a:spcAft>
              <a:buClr>
                <a:srgbClr val="006699"/>
              </a:buClr>
              <a:buFont typeface="Webdings" pitchFamily="18" charset="2"/>
              <a:buChar char="4"/>
            </a:pPr>
            <a:r>
              <a:rPr lang="en-GB" sz="2400" dirty="0" smtClean="0"/>
              <a:t>Approval </a:t>
            </a:r>
            <a:r>
              <a:rPr lang="en-GB" sz="2400" dirty="0" smtClean="0"/>
              <a:t>made </a:t>
            </a:r>
            <a:r>
              <a:rPr lang="en-GB" sz="2400" dirty="0"/>
              <a:t>by IMO MEPC 60 in March 2010</a:t>
            </a:r>
            <a:endParaRPr lang="en-US" sz="2400" dirty="0"/>
          </a:p>
          <a:p>
            <a:pPr marL="342900" indent="-342900" eaLnBrk="0" hangingPunct="0">
              <a:spcBef>
                <a:spcPct val="50000"/>
              </a:spcBef>
              <a:spcAft>
                <a:spcPct val="20000"/>
              </a:spcAft>
              <a:buClr>
                <a:srgbClr val="006699"/>
              </a:buClr>
              <a:buFont typeface="Webdings" pitchFamily="18" charset="2"/>
              <a:buChar char="4"/>
            </a:pPr>
            <a:r>
              <a:rPr lang="en-GB" sz="2400" dirty="0" smtClean="0"/>
              <a:t>Includes </a:t>
            </a:r>
            <a:r>
              <a:rPr lang="en-GB" sz="2400" dirty="0"/>
              <a:t>both the USA and Canada coastlines</a:t>
            </a:r>
          </a:p>
          <a:p>
            <a:pPr marL="342900" indent="-342900" eaLnBrk="0" hangingPunct="0">
              <a:spcBef>
                <a:spcPct val="50000"/>
              </a:spcBef>
              <a:spcAft>
                <a:spcPct val="20000"/>
              </a:spcAft>
              <a:buClr>
                <a:srgbClr val="006699"/>
              </a:buClr>
              <a:buFont typeface="Webdings" pitchFamily="18" charset="2"/>
              <a:buChar char="4"/>
            </a:pPr>
            <a:r>
              <a:rPr lang="en-US" sz="2400" dirty="0"/>
              <a:t>ECA </a:t>
            </a:r>
            <a:r>
              <a:rPr lang="en-US" sz="2400" dirty="0" smtClean="0"/>
              <a:t>extends </a:t>
            </a:r>
            <a:r>
              <a:rPr lang="en-US" sz="2400" dirty="0"/>
              <a:t>200 miles from the territorial sea baseline</a:t>
            </a:r>
          </a:p>
          <a:p>
            <a:pPr marL="342900" indent="-342900" eaLnBrk="0" hangingPunct="0">
              <a:spcBef>
                <a:spcPct val="50000"/>
              </a:spcBef>
              <a:spcAft>
                <a:spcPct val="20000"/>
              </a:spcAft>
              <a:buClr>
                <a:srgbClr val="006699"/>
              </a:buClr>
              <a:buFont typeface="Webdings" pitchFamily="18" charset="2"/>
              <a:buChar char="4"/>
            </a:pPr>
            <a:r>
              <a:rPr lang="en-GB" sz="2400" dirty="0" smtClean="0"/>
              <a:t>Became enforceable 1 August </a:t>
            </a:r>
            <a:r>
              <a:rPr lang="en-GB" sz="2400" dirty="0"/>
              <a:t>2012 with the ECA limit at the current max </a:t>
            </a:r>
            <a:r>
              <a:rPr lang="en-GB" sz="2400" dirty="0" smtClean="0"/>
              <a:t>1.00% </a:t>
            </a:r>
            <a:r>
              <a:rPr lang="en-GB" sz="2400" dirty="0"/>
              <a:t>and </a:t>
            </a:r>
            <a:r>
              <a:rPr lang="en-GB" sz="2400" dirty="0" smtClean="0"/>
              <a:t>a </a:t>
            </a:r>
            <a:r>
              <a:rPr lang="en-GB" sz="2400" dirty="0"/>
              <a:t>global </a:t>
            </a:r>
            <a:r>
              <a:rPr lang="en-GB" sz="2400" dirty="0" smtClean="0"/>
              <a:t>limit of </a:t>
            </a:r>
            <a:r>
              <a:rPr lang="en-GB" sz="2400" dirty="0"/>
              <a:t>max </a:t>
            </a:r>
            <a:r>
              <a:rPr lang="en-GB" sz="2400" dirty="0" smtClean="0"/>
              <a:t>3.50% </a:t>
            </a:r>
            <a:r>
              <a:rPr lang="en-US" sz="2400" dirty="0" smtClean="0">
                <a:cs typeface="Arial" charset="0"/>
              </a:rPr>
              <a:t>   although Canada delayed enforcement to August 2013</a:t>
            </a:r>
            <a:endParaRPr lang="en-US" sz="2400" dirty="0">
              <a:cs typeface="Arial" charset="0"/>
            </a:endParaRPr>
          </a:p>
          <a:p>
            <a:pPr marL="342900" indent="-342900" eaLnBrk="0" hangingPunct="0">
              <a:spcBef>
                <a:spcPct val="50000"/>
              </a:spcBef>
              <a:spcAft>
                <a:spcPct val="20000"/>
              </a:spcAft>
              <a:buClr>
                <a:srgbClr val="006699"/>
              </a:buClr>
              <a:buFont typeface="Webdings" pitchFamily="18" charset="2"/>
              <a:buChar char="4"/>
            </a:pPr>
            <a:r>
              <a:rPr lang="en-GB" sz="2400" dirty="0" smtClean="0"/>
              <a:t>According to the U.S. EPA, Mexico </a:t>
            </a:r>
            <a:r>
              <a:rPr lang="en-US" sz="2400" dirty="0" smtClean="0"/>
              <a:t>has </a:t>
            </a:r>
            <a:r>
              <a:rPr lang="en-US" sz="2400" dirty="0"/>
              <a:t>been actively exploring the ratification of MARPOL Annex VI </a:t>
            </a:r>
            <a:r>
              <a:rPr lang="en-US" sz="2400" dirty="0" smtClean="0"/>
              <a:t>and </a:t>
            </a:r>
            <a:r>
              <a:rPr lang="en-US" sz="2400" dirty="0"/>
              <a:t>establishment of a Mexican Emission Control Area (ECA</a:t>
            </a:r>
            <a:r>
              <a:rPr lang="en-US" sz="2400" dirty="0" smtClean="0"/>
              <a:t>) </a:t>
            </a:r>
            <a:endParaRPr lang="en-GB" sz="2400" dirty="0"/>
          </a:p>
        </p:txBody>
      </p:sp>
      <p:sp>
        <p:nvSpPr>
          <p:cNvPr id="29699" name="Rectangle 3"/>
          <p:cNvSpPr>
            <a:spLocks noChangeArrowheads="1"/>
          </p:cNvSpPr>
          <p:nvPr/>
        </p:nvSpPr>
        <p:spPr bwMode="auto">
          <a:xfrm>
            <a:off x="914400" y="304800"/>
            <a:ext cx="7924800" cy="762000"/>
          </a:xfrm>
          <a:prstGeom prst="rect">
            <a:avLst/>
          </a:prstGeom>
          <a:noFill/>
          <a:ln w="57150">
            <a:noFill/>
            <a:miter lim="800000"/>
            <a:headEnd/>
            <a:tailEnd/>
          </a:ln>
        </p:spPr>
        <p:txBody>
          <a:bodyPr lIns="91424" tIns="45712" rIns="91424" bIns="45712" anchor="ctr"/>
          <a:lstStyle/>
          <a:p>
            <a:pPr algn="ctr" eaLnBrk="0" hangingPunct="0"/>
            <a:r>
              <a:rPr lang="en-US" sz="3200" b="1" dirty="0" smtClean="0">
                <a:solidFill>
                  <a:srgbClr val="0054A4"/>
                </a:solidFill>
                <a:latin typeface="Arial" pitchFamily="34" charset="0"/>
                <a:cs typeface="Arial" pitchFamily="34" charset="0"/>
              </a:rPr>
              <a:t>USA/Canada </a:t>
            </a:r>
            <a:r>
              <a:rPr lang="en-US" sz="3200" b="1" dirty="0">
                <a:solidFill>
                  <a:srgbClr val="0054A4"/>
                </a:solidFill>
                <a:latin typeface="Arial" pitchFamily="34" charset="0"/>
                <a:cs typeface="Arial" pitchFamily="34" charset="0"/>
              </a:rPr>
              <a:t>environmental legislation</a:t>
            </a:r>
          </a:p>
        </p:txBody>
      </p:sp>
      <p:sp>
        <p:nvSpPr>
          <p:cNvPr id="29700" name="Slide Number Placeholder 3"/>
          <p:cNvSpPr>
            <a:spLocks noGrp="1"/>
          </p:cNvSpPr>
          <p:nvPr>
            <p:ph type="sldNum" sz="quarter" idx="12"/>
          </p:nvPr>
        </p:nvSpPr>
        <p:spPr>
          <a:noFill/>
        </p:spPr>
        <p:txBody>
          <a:bodyPr/>
          <a:lstStyle/>
          <a:p>
            <a:r>
              <a:rPr lang="en-US" smtClean="0"/>
              <a:t>- </a:t>
            </a:r>
            <a:fld id="{1A8FF1E0-E4CA-45B7-8DE9-975AFB30E1A3}" type="slidenum">
              <a:rPr lang="en-US" b="0" smtClean="0"/>
              <a:pPr/>
              <a:t>4</a:t>
            </a:fld>
            <a:r>
              <a:rPr lang="en-US" smtClean="0"/>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43000" y="914400"/>
            <a:ext cx="7086600" cy="5562600"/>
          </a:xfrm>
          <a:prstGeom prst="rect">
            <a:avLst/>
          </a:prstGeom>
          <a:noFill/>
          <a:ln w="9525">
            <a:noFill/>
            <a:miter lim="800000"/>
            <a:headEnd/>
            <a:tailEnd/>
          </a:ln>
        </p:spPr>
      </p:pic>
      <p:sp>
        <p:nvSpPr>
          <p:cNvPr id="30723" name="Rectangle 3"/>
          <p:cNvSpPr>
            <a:spLocks noChangeArrowheads="1"/>
          </p:cNvSpPr>
          <p:nvPr/>
        </p:nvSpPr>
        <p:spPr bwMode="auto">
          <a:xfrm>
            <a:off x="1031875" y="152400"/>
            <a:ext cx="7121525" cy="762000"/>
          </a:xfrm>
          <a:prstGeom prst="rect">
            <a:avLst/>
          </a:prstGeom>
          <a:noFill/>
          <a:ln w="57150">
            <a:noFill/>
            <a:miter lim="800000"/>
            <a:headEnd/>
            <a:tailEnd/>
          </a:ln>
        </p:spPr>
        <p:txBody>
          <a:bodyPr lIns="91424" tIns="45712" rIns="91424" bIns="45712" anchor="ctr"/>
          <a:lstStyle/>
          <a:p>
            <a:pPr algn="ctr" eaLnBrk="0" hangingPunct="0"/>
            <a:r>
              <a:rPr lang="en-US" sz="3200" b="1" dirty="0">
                <a:solidFill>
                  <a:srgbClr val="0054A4"/>
                </a:solidFill>
                <a:latin typeface="Arial" pitchFamily="34" charset="0"/>
                <a:cs typeface="Arial" pitchFamily="34" charset="0"/>
              </a:rPr>
              <a:t>North American ECA Chart</a:t>
            </a:r>
          </a:p>
        </p:txBody>
      </p:sp>
      <p:sp>
        <p:nvSpPr>
          <p:cNvPr id="30724" name="Slide Number Placeholder 3"/>
          <p:cNvSpPr>
            <a:spLocks noGrp="1"/>
          </p:cNvSpPr>
          <p:nvPr>
            <p:ph type="sldNum" sz="quarter" idx="12"/>
          </p:nvPr>
        </p:nvSpPr>
        <p:spPr>
          <a:noFill/>
        </p:spPr>
        <p:txBody>
          <a:bodyPr/>
          <a:lstStyle/>
          <a:p>
            <a:r>
              <a:rPr lang="en-US" smtClean="0"/>
              <a:t>- </a:t>
            </a:r>
            <a:fld id="{3632E7EA-867F-4FB7-BAC3-83CD5081E6AB}" type="slidenum">
              <a:rPr lang="en-US" b="0" smtClean="0"/>
              <a:pPr/>
              <a:t>5</a:t>
            </a:fld>
            <a:r>
              <a:rPr lang="en-US" smtClean="0"/>
              <a:t>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1143000" y="304800"/>
            <a:ext cx="6553200" cy="685800"/>
          </a:xfrm>
          <a:prstGeom prst="rect">
            <a:avLst/>
          </a:prstGeom>
          <a:noFill/>
          <a:ln w="57150">
            <a:noFill/>
            <a:miter lim="800000"/>
            <a:headEnd/>
            <a:tailEnd/>
          </a:ln>
        </p:spPr>
        <p:txBody>
          <a:bodyPr lIns="91429" tIns="45715" rIns="91429" bIns="45715" anchor="ctr"/>
          <a:lstStyle/>
          <a:p>
            <a:pPr algn="ctr"/>
            <a:r>
              <a:rPr lang="en-US" sz="3200" b="1" dirty="0">
                <a:solidFill>
                  <a:srgbClr val="0054A4"/>
                </a:solidFill>
                <a:latin typeface="Arial" pitchFamily="34" charset="0"/>
                <a:cs typeface="Arial" pitchFamily="34" charset="0"/>
              </a:rPr>
              <a:t>IMO MARPOL 73/78 Annex VI</a:t>
            </a:r>
          </a:p>
        </p:txBody>
      </p:sp>
      <p:sp>
        <p:nvSpPr>
          <p:cNvPr id="24580" name="Rectangle 4"/>
          <p:cNvSpPr>
            <a:spLocks noChangeArrowheads="1"/>
          </p:cNvSpPr>
          <p:nvPr/>
        </p:nvSpPr>
        <p:spPr bwMode="auto">
          <a:xfrm>
            <a:off x="1066800" y="1219200"/>
            <a:ext cx="7543800" cy="5029200"/>
          </a:xfrm>
          <a:prstGeom prst="rect">
            <a:avLst/>
          </a:prstGeom>
          <a:noFill/>
          <a:ln w="9525">
            <a:noFill/>
            <a:miter lim="800000"/>
            <a:headEnd/>
            <a:tailEnd/>
          </a:ln>
        </p:spPr>
        <p:txBody>
          <a:bodyPr lIns="91429" tIns="45715" rIns="91429" bIns="45715"/>
          <a:lstStyle/>
          <a:p>
            <a:pPr marL="396875" indent="-360363">
              <a:spcAft>
                <a:spcPct val="10000"/>
              </a:spcAft>
              <a:buClr>
                <a:srgbClr val="006699"/>
              </a:buClr>
              <a:buFont typeface="Marlett" pitchFamily="2" charset="2"/>
              <a:buNone/>
              <a:tabLst>
                <a:tab pos="452438" algn="l"/>
              </a:tabLst>
            </a:pPr>
            <a:r>
              <a:rPr lang="en-GB" sz="1400" dirty="0" smtClean="0">
                <a:latin typeface="Arial" pitchFamily="34" charset="0"/>
                <a:cs typeface="Arial" pitchFamily="34" charset="0"/>
              </a:rPr>
              <a:t>The </a:t>
            </a:r>
            <a:r>
              <a:rPr lang="en-GB" sz="1400" dirty="0">
                <a:latin typeface="Arial" pitchFamily="34" charset="0"/>
                <a:cs typeface="Arial" pitchFamily="34" charset="0"/>
              </a:rPr>
              <a:t>amended Annex VI stipulates the following sulphur </a:t>
            </a:r>
            <a:r>
              <a:rPr lang="en-GB" sz="1400" dirty="0" smtClean="0">
                <a:latin typeface="Arial" pitchFamily="34" charset="0"/>
                <a:cs typeface="Arial" pitchFamily="34" charset="0"/>
              </a:rPr>
              <a:t>reductions:</a:t>
            </a:r>
          </a:p>
          <a:p>
            <a:pPr marL="396875" indent="-360363">
              <a:spcAft>
                <a:spcPct val="10000"/>
              </a:spcAft>
              <a:buClr>
                <a:srgbClr val="006699"/>
              </a:buClr>
              <a:buFont typeface="Marlett" pitchFamily="2" charset="2"/>
              <a:buNone/>
              <a:tabLst>
                <a:tab pos="452438" algn="l"/>
              </a:tabLst>
            </a:pPr>
            <a:endParaRPr lang="en-GB" sz="1400" dirty="0" smtClean="0">
              <a:latin typeface="Arial" pitchFamily="34" charset="0"/>
              <a:cs typeface="Arial" pitchFamily="34" charset="0"/>
            </a:endParaRPr>
          </a:p>
          <a:p>
            <a:pPr marL="396875" indent="-360363">
              <a:spcAft>
                <a:spcPct val="10000"/>
              </a:spcAft>
              <a:buClr>
                <a:srgbClr val="006699"/>
              </a:buClr>
              <a:buSzPct val="125000"/>
              <a:buFont typeface="Webdings" pitchFamily="18" charset="2"/>
              <a:buChar char="4"/>
              <a:tabLst>
                <a:tab pos="452438" algn="l"/>
              </a:tabLst>
            </a:pPr>
            <a:r>
              <a:rPr lang="en-US" sz="1400" dirty="0" smtClean="0">
                <a:latin typeface="Arial" pitchFamily="34" charset="0"/>
                <a:cs typeface="Arial" pitchFamily="34" charset="0"/>
              </a:rPr>
              <a:t> </a:t>
            </a:r>
            <a:r>
              <a:rPr lang="en-US" sz="1400" b="1" dirty="0" smtClean="0">
                <a:solidFill>
                  <a:srgbClr val="0070C0"/>
                </a:solidFill>
                <a:latin typeface="Arial" pitchFamily="34" charset="0"/>
                <a:cs typeface="Arial" pitchFamily="34" charset="0"/>
              </a:rPr>
              <a:t>As of 1 July 2010 </a:t>
            </a:r>
            <a:r>
              <a:rPr lang="en-US" sz="1400" b="1" dirty="0" smtClean="0">
                <a:latin typeface="Arial" pitchFamily="34" charset="0"/>
                <a:cs typeface="Arial" pitchFamily="34" charset="0"/>
              </a:rPr>
              <a:t>– lowered </a:t>
            </a:r>
            <a:r>
              <a:rPr lang="en-US" sz="1400" b="1" dirty="0" err="1" smtClean="0">
                <a:latin typeface="Arial" pitchFamily="34" charset="0"/>
                <a:cs typeface="Arial" pitchFamily="34" charset="0"/>
              </a:rPr>
              <a:t>sulphur</a:t>
            </a:r>
            <a:r>
              <a:rPr lang="en-US" sz="1400" b="1" dirty="0" smtClean="0">
                <a:latin typeface="Arial" pitchFamily="34" charset="0"/>
                <a:cs typeface="Arial" pitchFamily="34" charset="0"/>
              </a:rPr>
              <a:t> limit in an </a:t>
            </a:r>
            <a:r>
              <a:rPr lang="en-US" sz="1400" b="1" dirty="0" smtClean="0">
                <a:solidFill>
                  <a:srgbClr val="FF0000"/>
                </a:solidFill>
                <a:latin typeface="Arial" pitchFamily="34" charset="0"/>
                <a:cs typeface="Arial" pitchFamily="34" charset="0"/>
              </a:rPr>
              <a:t>ECA</a:t>
            </a:r>
            <a:r>
              <a:rPr lang="en-US" sz="1400" b="1" dirty="0" smtClean="0">
                <a:latin typeface="Arial" pitchFamily="34" charset="0"/>
                <a:cs typeface="Arial" pitchFamily="34" charset="0"/>
              </a:rPr>
              <a:t> to </a:t>
            </a:r>
            <a:r>
              <a:rPr lang="en-US" sz="1400" b="1" dirty="0" smtClean="0">
                <a:solidFill>
                  <a:srgbClr val="FF0000"/>
                </a:solidFill>
                <a:latin typeface="Arial" pitchFamily="34" charset="0"/>
                <a:cs typeface="Arial" pitchFamily="34" charset="0"/>
              </a:rPr>
              <a:t>1.00%</a:t>
            </a:r>
            <a:r>
              <a:rPr lang="en-US" sz="1400" b="1" dirty="0" smtClean="0">
                <a:latin typeface="Arial" pitchFamily="34" charset="0"/>
                <a:cs typeface="Arial" pitchFamily="34" charset="0"/>
              </a:rPr>
              <a:t> max </a:t>
            </a:r>
          </a:p>
          <a:p>
            <a:pPr marL="396875" indent="-360363">
              <a:spcAft>
                <a:spcPct val="10000"/>
              </a:spcAft>
              <a:buClr>
                <a:srgbClr val="006699"/>
              </a:buClr>
              <a:buSzPct val="125000"/>
              <a:buFont typeface="Webdings" pitchFamily="18" charset="2"/>
              <a:buNone/>
              <a:tabLst>
                <a:tab pos="452438" algn="l"/>
              </a:tabLst>
            </a:pPr>
            <a:r>
              <a:rPr lang="en-GB" sz="1400" dirty="0">
                <a:latin typeface="Arial" pitchFamily="34" charset="0"/>
                <a:cs typeface="Arial" pitchFamily="34" charset="0"/>
              </a:rPr>
              <a:t>	 With the introduction of particulate matter (PM) as an emission criteria, SECA  </a:t>
            </a:r>
            <a:r>
              <a:rPr lang="en-GB" sz="1400" dirty="0" smtClean="0">
                <a:latin typeface="Arial" pitchFamily="34" charset="0"/>
                <a:cs typeface="Arial" pitchFamily="34" charset="0"/>
              </a:rPr>
              <a:t>was </a:t>
            </a:r>
            <a:r>
              <a:rPr lang="en-GB" sz="1400" dirty="0" smtClean="0">
                <a:latin typeface="Arial" pitchFamily="34" charset="0"/>
                <a:cs typeface="Arial" pitchFamily="34" charset="0"/>
              </a:rPr>
              <a:t>         	renamed </a:t>
            </a:r>
            <a:r>
              <a:rPr lang="en-GB" sz="1400" dirty="0">
                <a:latin typeface="Arial" pitchFamily="34" charset="0"/>
                <a:cs typeface="Arial" pitchFamily="34" charset="0"/>
              </a:rPr>
              <a:t>ECA (Emission Control Area)</a:t>
            </a:r>
            <a:endParaRPr lang="en-US" sz="1400" dirty="0">
              <a:latin typeface="Arial" pitchFamily="34" charset="0"/>
              <a:cs typeface="Arial" pitchFamily="34" charset="0"/>
            </a:endParaRPr>
          </a:p>
          <a:p>
            <a:pPr marL="396875" indent="-360363">
              <a:spcAft>
                <a:spcPct val="10000"/>
              </a:spcAft>
              <a:buClr>
                <a:srgbClr val="006699"/>
              </a:buClr>
              <a:buSzPct val="125000"/>
              <a:buFont typeface="Webdings" pitchFamily="18" charset="2"/>
              <a:buNone/>
              <a:tabLst>
                <a:tab pos="452438" algn="l"/>
              </a:tabLst>
            </a:pPr>
            <a:r>
              <a:rPr lang="en-US" sz="1400" dirty="0">
                <a:latin typeface="Arial" pitchFamily="34" charset="0"/>
                <a:cs typeface="Arial" pitchFamily="34" charset="0"/>
              </a:rPr>
              <a:t>	</a:t>
            </a:r>
          </a:p>
          <a:p>
            <a:pPr marL="396875" indent="-360363">
              <a:spcAft>
                <a:spcPct val="10000"/>
              </a:spcAft>
              <a:buClr>
                <a:srgbClr val="006699"/>
              </a:buClr>
              <a:buSzPct val="125000"/>
              <a:buFont typeface="Webdings" pitchFamily="18" charset="2"/>
              <a:buChar char="4"/>
              <a:tabLst>
                <a:tab pos="452438" algn="l"/>
              </a:tabLst>
            </a:pPr>
            <a:r>
              <a:rPr lang="en-US" sz="1400" dirty="0">
                <a:latin typeface="Arial" pitchFamily="34" charset="0"/>
                <a:cs typeface="Arial" pitchFamily="34" charset="0"/>
              </a:rPr>
              <a:t> </a:t>
            </a:r>
            <a:r>
              <a:rPr lang="en-US" sz="1400" b="1" dirty="0">
                <a:solidFill>
                  <a:srgbClr val="0070C0"/>
                </a:solidFill>
                <a:latin typeface="Arial" pitchFamily="34" charset="0"/>
                <a:cs typeface="Arial" pitchFamily="34" charset="0"/>
              </a:rPr>
              <a:t>1 January 2012 </a:t>
            </a:r>
            <a:r>
              <a:rPr lang="en-US" sz="1400" b="1" dirty="0">
                <a:latin typeface="Arial" pitchFamily="34" charset="0"/>
                <a:cs typeface="Arial" pitchFamily="34" charset="0"/>
              </a:rPr>
              <a:t>– </a:t>
            </a:r>
            <a:r>
              <a:rPr lang="en-US" sz="1400" b="1" dirty="0" smtClean="0">
                <a:latin typeface="Arial" pitchFamily="34" charset="0"/>
                <a:cs typeface="Arial" pitchFamily="34" charset="0"/>
              </a:rPr>
              <a:t>lowered </a:t>
            </a:r>
            <a:r>
              <a:rPr lang="en-US" sz="1400" b="1" dirty="0">
                <a:latin typeface="Arial" pitchFamily="34" charset="0"/>
                <a:cs typeface="Arial" pitchFamily="34" charset="0"/>
              </a:rPr>
              <a:t>the </a:t>
            </a:r>
            <a:r>
              <a:rPr lang="en-US" sz="1400" b="1" dirty="0">
                <a:solidFill>
                  <a:srgbClr val="FF0000"/>
                </a:solidFill>
                <a:latin typeface="Arial" pitchFamily="34" charset="0"/>
                <a:cs typeface="Arial" pitchFamily="34" charset="0"/>
              </a:rPr>
              <a:t>global</a:t>
            </a:r>
            <a:r>
              <a:rPr lang="en-US" sz="1400" b="1" dirty="0">
                <a:latin typeface="Arial" pitchFamily="34" charset="0"/>
                <a:cs typeface="Arial" pitchFamily="34" charset="0"/>
              </a:rPr>
              <a:t> </a:t>
            </a:r>
            <a:r>
              <a:rPr lang="en-US" sz="1400" b="1" dirty="0" err="1" smtClean="0">
                <a:latin typeface="Arial" pitchFamily="34" charset="0"/>
                <a:cs typeface="Arial" pitchFamily="34" charset="0"/>
              </a:rPr>
              <a:t>sulphur</a:t>
            </a:r>
            <a:r>
              <a:rPr lang="en-US" sz="1400" b="1" dirty="0" smtClean="0">
                <a:latin typeface="Arial" pitchFamily="34" charset="0"/>
                <a:cs typeface="Arial" pitchFamily="34" charset="0"/>
              </a:rPr>
              <a:t> </a:t>
            </a:r>
            <a:r>
              <a:rPr lang="en-US" sz="1400" b="1" dirty="0">
                <a:latin typeface="Arial" pitchFamily="34" charset="0"/>
                <a:cs typeface="Arial" pitchFamily="34" charset="0"/>
              </a:rPr>
              <a:t>cap to </a:t>
            </a:r>
            <a:r>
              <a:rPr lang="en-US" sz="1400" b="1" dirty="0">
                <a:solidFill>
                  <a:srgbClr val="FF0000"/>
                </a:solidFill>
                <a:latin typeface="Arial" pitchFamily="34" charset="0"/>
                <a:cs typeface="Arial" pitchFamily="34" charset="0"/>
              </a:rPr>
              <a:t>3.50%</a:t>
            </a:r>
            <a:r>
              <a:rPr lang="en-US" sz="1400" b="1" dirty="0">
                <a:latin typeface="Arial" pitchFamily="34" charset="0"/>
                <a:cs typeface="Arial" pitchFamily="34" charset="0"/>
              </a:rPr>
              <a:t> max </a:t>
            </a:r>
          </a:p>
          <a:p>
            <a:pPr marL="396875" indent="-360363">
              <a:spcAft>
                <a:spcPct val="10000"/>
              </a:spcAft>
              <a:buClr>
                <a:srgbClr val="006699"/>
              </a:buClr>
              <a:buSzPct val="125000"/>
              <a:tabLst>
                <a:tab pos="452438" algn="l"/>
              </a:tabLst>
            </a:pPr>
            <a:r>
              <a:rPr lang="en-US" sz="1400" dirty="0">
                <a:latin typeface="Arial" pitchFamily="34" charset="0"/>
                <a:cs typeface="Arial" pitchFamily="34" charset="0"/>
              </a:rPr>
              <a:t>	 </a:t>
            </a:r>
            <a:r>
              <a:rPr lang="en-US" sz="1400" dirty="0" smtClean="0">
                <a:latin typeface="Arial" pitchFamily="34" charset="0"/>
                <a:cs typeface="Arial" pitchFamily="34" charset="0"/>
              </a:rPr>
              <a:t>Based on samples submitted to IMO by key testing services, the worldwide sulfur </a:t>
            </a:r>
            <a:r>
              <a:rPr lang="en-US" sz="1400" dirty="0" smtClean="0">
                <a:latin typeface="Arial" pitchFamily="34" charset="0"/>
                <a:cs typeface="Arial" pitchFamily="34" charset="0"/>
              </a:rPr>
              <a:t>	average </a:t>
            </a:r>
            <a:r>
              <a:rPr lang="en-US" sz="1400" dirty="0" smtClean="0">
                <a:latin typeface="Arial" pitchFamily="34" charset="0"/>
                <a:cs typeface="Arial" pitchFamily="34" charset="0"/>
              </a:rPr>
              <a:t>was about 2.6%. – much lower than the new limit.</a:t>
            </a:r>
            <a:endParaRPr lang="en-US" sz="1400" dirty="0">
              <a:latin typeface="Arial" pitchFamily="34" charset="0"/>
              <a:cs typeface="Arial" pitchFamily="34" charset="0"/>
            </a:endParaRPr>
          </a:p>
          <a:p>
            <a:pPr marL="396875" indent="-360363">
              <a:spcAft>
                <a:spcPct val="10000"/>
              </a:spcAft>
              <a:buClr>
                <a:srgbClr val="006699"/>
              </a:buClr>
              <a:buSzPct val="125000"/>
              <a:tabLst>
                <a:tab pos="452438" algn="l"/>
              </a:tabLst>
            </a:pPr>
            <a:endParaRPr lang="en-US" sz="1400" dirty="0">
              <a:latin typeface="Arial" pitchFamily="34" charset="0"/>
              <a:cs typeface="Arial" pitchFamily="34" charset="0"/>
            </a:endParaRPr>
          </a:p>
          <a:p>
            <a:pPr marL="396875" indent="-360363">
              <a:spcAft>
                <a:spcPct val="10000"/>
              </a:spcAft>
              <a:buClr>
                <a:srgbClr val="006699"/>
              </a:buClr>
              <a:buSzPct val="125000"/>
              <a:buFont typeface="Webdings" pitchFamily="18" charset="2"/>
              <a:buChar char="4"/>
              <a:tabLst>
                <a:tab pos="452438" algn="l"/>
              </a:tabLst>
            </a:pPr>
            <a:r>
              <a:rPr lang="en-US" sz="1400" dirty="0">
                <a:solidFill>
                  <a:srgbClr val="FF0000"/>
                </a:solidFill>
                <a:latin typeface="Arial" pitchFamily="34" charset="0"/>
                <a:cs typeface="Arial" pitchFamily="34" charset="0"/>
              </a:rPr>
              <a:t> </a:t>
            </a:r>
            <a:r>
              <a:rPr lang="en-US" sz="1400" b="1" dirty="0">
                <a:solidFill>
                  <a:srgbClr val="0070C0"/>
                </a:solidFill>
                <a:latin typeface="Arial" pitchFamily="34" charset="0"/>
                <a:cs typeface="Arial" pitchFamily="34" charset="0"/>
              </a:rPr>
              <a:t>1 January 2015 </a:t>
            </a:r>
            <a:r>
              <a:rPr lang="en-US" sz="1400" b="1" dirty="0">
                <a:latin typeface="Arial" pitchFamily="34" charset="0"/>
                <a:cs typeface="Arial" pitchFamily="34" charset="0"/>
              </a:rPr>
              <a:t>– lower </a:t>
            </a:r>
            <a:r>
              <a:rPr lang="en-US" sz="1400" b="1" dirty="0" err="1" smtClean="0">
                <a:latin typeface="Arial" pitchFamily="34" charset="0"/>
                <a:cs typeface="Arial" pitchFamily="34" charset="0"/>
              </a:rPr>
              <a:t>sulphur</a:t>
            </a:r>
            <a:r>
              <a:rPr lang="en-US" sz="1400" b="1" dirty="0" smtClean="0">
                <a:latin typeface="Arial" pitchFamily="34" charset="0"/>
                <a:cs typeface="Arial" pitchFamily="34" charset="0"/>
              </a:rPr>
              <a:t> </a:t>
            </a:r>
            <a:r>
              <a:rPr lang="en-US" sz="1400" b="1" dirty="0">
                <a:latin typeface="Arial" pitchFamily="34" charset="0"/>
                <a:cs typeface="Arial" pitchFamily="34" charset="0"/>
              </a:rPr>
              <a:t>limit in an </a:t>
            </a:r>
            <a:r>
              <a:rPr lang="en-US" sz="1400" b="1" dirty="0">
                <a:solidFill>
                  <a:srgbClr val="FF0000"/>
                </a:solidFill>
                <a:latin typeface="Arial" pitchFamily="34" charset="0"/>
                <a:cs typeface="Arial" pitchFamily="34" charset="0"/>
              </a:rPr>
              <a:t>ECA</a:t>
            </a:r>
            <a:r>
              <a:rPr lang="en-US" sz="1400" b="1" dirty="0">
                <a:latin typeface="Arial" pitchFamily="34" charset="0"/>
                <a:cs typeface="Arial" pitchFamily="34" charset="0"/>
              </a:rPr>
              <a:t> to </a:t>
            </a:r>
            <a:r>
              <a:rPr lang="en-US" sz="1400" b="1" dirty="0">
                <a:solidFill>
                  <a:srgbClr val="FF0000"/>
                </a:solidFill>
                <a:latin typeface="Arial" pitchFamily="34" charset="0"/>
                <a:cs typeface="Arial" pitchFamily="34" charset="0"/>
              </a:rPr>
              <a:t>0.10%</a:t>
            </a:r>
            <a:r>
              <a:rPr lang="en-US" sz="1400" b="1" dirty="0">
                <a:latin typeface="Arial" pitchFamily="34" charset="0"/>
                <a:cs typeface="Arial" pitchFamily="34" charset="0"/>
              </a:rPr>
              <a:t> max </a:t>
            </a:r>
          </a:p>
          <a:p>
            <a:pPr marL="396875" indent="-360363">
              <a:spcAft>
                <a:spcPct val="10000"/>
              </a:spcAft>
              <a:buClr>
                <a:srgbClr val="006699"/>
              </a:buClr>
              <a:buSzPct val="125000"/>
              <a:buFont typeface="Webdings" pitchFamily="18" charset="2"/>
              <a:buNone/>
              <a:tabLst>
                <a:tab pos="452438" algn="l"/>
              </a:tabLst>
            </a:pPr>
            <a:r>
              <a:rPr lang="en-GB" sz="1400" dirty="0">
                <a:latin typeface="Arial" pitchFamily="34" charset="0"/>
                <a:cs typeface="Arial" pitchFamily="34" charset="0"/>
              </a:rPr>
              <a:t>	 Essentially this means using max 0.10% S DMA while in an ECA. Because of </a:t>
            </a:r>
            <a:r>
              <a:rPr lang="en-GB" sz="1400" dirty="0" smtClean="0">
                <a:latin typeface="Arial" pitchFamily="34" charset="0"/>
                <a:cs typeface="Arial" pitchFamily="34" charset="0"/>
              </a:rPr>
              <a:t>concerns 	with </a:t>
            </a:r>
            <a:r>
              <a:rPr lang="en-GB" sz="1400" dirty="0">
                <a:latin typeface="Arial" pitchFamily="34" charset="0"/>
                <a:cs typeface="Arial" pitchFamily="34" charset="0"/>
              </a:rPr>
              <a:t>obtaining this fuel outside the USA and Europe, IMO introduced a </a:t>
            </a:r>
            <a:r>
              <a:rPr lang="en-GB" sz="1400" dirty="0" smtClean="0">
                <a:latin typeface="Arial" pitchFamily="34" charset="0"/>
                <a:cs typeface="Arial" pitchFamily="34" charset="0"/>
              </a:rPr>
              <a:t>“</a:t>
            </a:r>
            <a:r>
              <a:rPr lang="en-GB" sz="1400" dirty="0">
                <a:latin typeface="Arial" pitchFamily="34" charset="0"/>
                <a:cs typeface="Arial" pitchFamily="34" charset="0"/>
              </a:rPr>
              <a:t>fuel availability” </a:t>
            </a:r>
            <a:r>
              <a:rPr lang="en-GB" sz="1400" dirty="0" smtClean="0">
                <a:latin typeface="Arial" pitchFamily="34" charset="0"/>
                <a:cs typeface="Arial" pitchFamily="34" charset="0"/>
              </a:rPr>
              <a:t>	provision </a:t>
            </a:r>
            <a:r>
              <a:rPr lang="en-GB" sz="1400" dirty="0">
                <a:latin typeface="Arial" pitchFamily="34" charset="0"/>
                <a:cs typeface="Arial" pitchFamily="34" charset="0"/>
              </a:rPr>
              <a:t>under Regulation 18 describing the actions required </a:t>
            </a:r>
            <a:r>
              <a:rPr lang="en-GB" sz="1400" dirty="0" smtClean="0">
                <a:latin typeface="Arial" pitchFamily="34" charset="0"/>
                <a:cs typeface="Arial" pitchFamily="34" charset="0"/>
              </a:rPr>
              <a:t>to </a:t>
            </a:r>
            <a:r>
              <a:rPr lang="en-GB" sz="1400" dirty="0">
                <a:latin typeface="Arial" pitchFamily="34" charset="0"/>
                <a:cs typeface="Arial" pitchFamily="34" charset="0"/>
              </a:rPr>
              <a:t>document a ship’s </a:t>
            </a:r>
            <a:r>
              <a:rPr lang="en-GB" sz="1400" dirty="0" smtClean="0">
                <a:latin typeface="Arial" pitchFamily="34" charset="0"/>
                <a:cs typeface="Arial" pitchFamily="34" charset="0"/>
              </a:rPr>
              <a:t>	inability </a:t>
            </a:r>
            <a:r>
              <a:rPr lang="en-GB" sz="1400" dirty="0">
                <a:latin typeface="Arial" pitchFamily="34" charset="0"/>
                <a:cs typeface="Arial" pitchFamily="34" charset="0"/>
              </a:rPr>
              <a:t>to obtain such fuel.</a:t>
            </a:r>
            <a:endParaRPr lang="en-US" sz="1400" dirty="0">
              <a:latin typeface="Arial" pitchFamily="34" charset="0"/>
              <a:cs typeface="Arial" pitchFamily="34" charset="0"/>
            </a:endParaRPr>
          </a:p>
          <a:p>
            <a:pPr marL="396875" indent="-360363">
              <a:spcAft>
                <a:spcPct val="10000"/>
              </a:spcAft>
              <a:buClr>
                <a:srgbClr val="006699"/>
              </a:buClr>
              <a:buSzPct val="125000"/>
              <a:buFont typeface="Webdings" pitchFamily="18" charset="2"/>
              <a:buNone/>
              <a:tabLst>
                <a:tab pos="452438" algn="l"/>
              </a:tabLst>
            </a:pPr>
            <a:endParaRPr lang="en-US" sz="1400" b="1" dirty="0">
              <a:solidFill>
                <a:srgbClr val="FF0000"/>
              </a:solidFill>
              <a:latin typeface="Arial" pitchFamily="34" charset="0"/>
              <a:cs typeface="Arial" pitchFamily="34" charset="0"/>
            </a:endParaRPr>
          </a:p>
          <a:p>
            <a:pPr marL="396875" indent="-360363">
              <a:spcAft>
                <a:spcPct val="10000"/>
              </a:spcAft>
              <a:buClr>
                <a:srgbClr val="006699"/>
              </a:buClr>
              <a:buSzPct val="125000"/>
              <a:buFont typeface="Webdings" pitchFamily="18" charset="2"/>
              <a:buChar char="4"/>
              <a:tabLst>
                <a:tab pos="452438" algn="l"/>
              </a:tabLst>
            </a:pPr>
            <a:r>
              <a:rPr lang="en-US" sz="1400" b="1" dirty="0">
                <a:solidFill>
                  <a:srgbClr val="FF0000"/>
                </a:solidFill>
                <a:latin typeface="Arial" pitchFamily="34" charset="0"/>
                <a:cs typeface="Arial" pitchFamily="34" charset="0"/>
              </a:rPr>
              <a:t>	</a:t>
            </a:r>
            <a:r>
              <a:rPr lang="en-US" sz="1400" b="1" dirty="0">
                <a:solidFill>
                  <a:srgbClr val="0070C0"/>
                </a:solidFill>
                <a:latin typeface="Arial" pitchFamily="34" charset="0"/>
                <a:cs typeface="Arial" pitchFamily="34" charset="0"/>
              </a:rPr>
              <a:t>1 January 2020 </a:t>
            </a:r>
            <a:r>
              <a:rPr lang="en-US" sz="1400" b="1" dirty="0">
                <a:latin typeface="Arial" pitchFamily="34" charset="0"/>
                <a:cs typeface="Arial" pitchFamily="34" charset="0"/>
              </a:rPr>
              <a:t>– lower the </a:t>
            </a:r>
            <a:r>
              <a:rPr lang="en-US" sz="1400" b="1" dirty="0">
                <a:solidFill>
                  <a:srgbClr val="FF0000"/>
                </a:solidFill>
                <a:latin typeface="Arial" pitchFamily="34" charset="0"/>
                <a:cs typeface="Arial" pitchFamily="34" charset="0"/>
              </a:rPr>
              <a:t>global</a:t>
            </a:r>
            <a:r>
              <a:rPr lang="en-US" sz="1400" b="1" dirty="0">
                <a:latin typeface="Arial" pitchFamily="34" charset="0"/>
                <a:cs typeface="Arial" pitchFamily="34" charset="0"/>
              </a:rPr>
              <a:t> </a:t>
            </a:r>
            <a:r>
              <a:rPr lang="en-US" sz="1400" b="1" dirty="0" err="1" smtClean="0">
                <a:latin typeface="Arial" pitchFamily="34" charset="0"/>
                <a:cs typeface="Arial" pitchFamily="34" charset="0"/>
              </a:rPr>
              <a:t>sulphur</a:t>
            </a:r>
            <a:r>
              <a:rPr lang="en-US" sz="1400" b="1" dirty="0" smtClean="0">
                <a:latin typeface="Arial" pitchFamily="34" charset="0"/>
                <a:cs typeface="Arial" pitchFamily="34" charset="0"/>
              </a:rPr>
              <a:t> </a:t>
            </a:r>
            <a:r>
              <a:rPr lang="en-US" sz="1400" b="1" dirty="0">
                <a:latin typeface="Arial" pitchFamily="34" charset="0"/>
                <a:cs typeface="Arial" pitchFamily="34" charset="0"/>
              </a:rPr>
              <a:t>cap to </a:t>
            </a:r>
            <a:r>
              <a:rPr lang="en-US" sz="1400" b="1" dirty="0">
                <a:solidFill>
                  <a:srgbClr val="FF0000"/>
                </a:solidFill>
                <a:latin typeface="Arial" pitchFamily="34" charset="0"/>
                <a:cs typeface="Arial" pitchFamily="34" charset="0"/>
              </a:rPr>
              <a:t>0.50%</a:t>
            </a:r>
            <a:r>
              <a:rPr lang="en-US" sz="1400" b="1" dirty="0">
                <a:latin typeface="Arial" pitchFamily="34" charset="0"/>
                <a:cs typeface="Arial" pitchFamily="34" charset="0"/>
              </a:rPr>
              <a:t> max </a:t>
            </a:r>
          </a:p>
          <a:p>
            <a:pPr marL="396875" indent="-360363">
              <a:spcAft>
                <a:spcPct val="10000"/>
              </a:spcAft>
              <a:buClr>
                <a:srgbClr val="006699"/>
              </a:buClr>
              <a:buSzPct val="125000"/>
              <a:tabLst>
                <a:tab pos="452438" algn="l"/>
              </a:tabLst>
            </a:pPr>
            <a:r>
              <a:rPr lang="en-US" sz="1400" dirty="0">
                <a:latin typeface="Arial" pitchFamily="34" charset="0"/>
                <a:cs typeface="Arial" pitchFamily="34" charset="0"/>
              </a:rPr>
              <a:t>	 The Petroleum </a:t>
            </a:r>
            <a:r>
              <a:rPr lang="en-US" sz="1400" dirty="0" smtClean="0">
                <a:latin typeface="Arial" pitchFamily="34" charset="0"/>
                <a:cs typeface="Arial" pitchFamily="34" charset="0"/>
              </a:rPr>
              <a:t>Industry </a:t>
            </a:r>
            <a:r>
              <a:rPr lang="en-US" sz="1400" dirty="0">
                <a:latin typeface="Arial" pitchFamily="34" charset="0"/>
                <a:cs typeface="Arial" pitchFamily="34" charset="0"/>
              </a:rPr>
              <a:t>does not believe this is </a:t>
            </a:r>
            <a:r>
              <a:rPr lang="en-US" sz="1400" dirty="0" smtClean="0">
                <a:latin typeface="Arial" pitchFamily="34" charset="0"/>
                <a:cs typeface="Arial" pitchFamily="34" charset="0"/>
              </a:rPr>
              <a:t>achievable </a:t>
            </a:r>
            <a:r>
              <a:rPr lang="en-US" sz="1400" dirty="0">
                <a:latin typeface="Arial" pitchFamily="34" charset="0"/>
                <a:cs typeface="Arial" pitchFamily="34" charset="0"/>
              </a:rPr>
              <a:t>and therefore this change is </a:t>
            </a:r>
            <a:r>
              <a:rPr lang="en-US" sz="1400" dirty="0" smtClean="0">
                <a:latin typeface="Arial" pitchFamily="34" charset="0"/>
                <a:cs typeface="Arial" pitchFamily="34" charset="0"/>
              </a:rPr>
              <a:t>	subject </a:t>
            </a:r>
            <a:r>
              <a:rPr lang="en-US" sz="1400" dirty="0">
                <a:latin typeface="Arial" pitchFamily="34" charset="0"/>
                <a:cs typeface="Arial" pitchFamily="34" charset="0"/>
              </a:rPr>
              <a:t>to a review to be completed no </a:t>
            </a:r>
            <a:r>
              <a:rPr lang="en-US" sz="1400" dirty="0" smtClean="0">
                <a:latin typeface="Arial" pitchFamily="34" charset="0"/>
                <a:cs typeface="Arial" pitchFamily="34" charset="0"/>
              </a:rPr>
              <a:t>later </a:t>
            </a:r>
            <a:r>
              <a:rPr lang="en-US" sz="1400" dirty="0">
                <a:latin typeface="Arial" pitchFamily="34" charset="0"/>
                <a:cs typeface="Arial" pitchFamily="34" charset="0"/>
              </a:rPr>
              <a:t>than 2018. Should the </a:t>
            </a:r>
            <a:r>
              <a:rPr lang="en-US" sz="1400" dirty="0" smtClean="0">
                <a:latin typeface="Arial" pitchFamily="34" charset="0"/>
                <a:cs typeface="Arial" pitchFamily="34" charset="0"/>
              </a:rPr>
              <a:t>review </a:t>
            </a:r>
            <a:r>
              <a:rPr lang="en-US" sz="1400" dirty="0">
                <a:latin typeface="Arial" pitchFamily="34" charset="0"/>
                <a:cs typeface="Arial" pitchFamily="34" charset="0"/>
              </a:rPr>
              <a:t>reach a </a:t>
            </a:r>
            <a:r>
              <a:rPr lang="en-US" sz="1400" dirty="0" smtClean="0">
                <a:latin typeface="Arial" pitchFamily="34" charset="0"/>
                <a:cs typeface="Arial" pitchFamily="34" charset="0"/>
              </a:rPr>
              <a:t>	negative </a:t>
            </a:r>
            <a:r>
              <a:rPr lang="en-US" sz="1400" dirty="0">
                <a:latin typeface="Arial" pitchFamily="34" charset="0"/>
                <a:cs typeface="Arial" pitchFamily="34" charset="0"/>
              </a:rPr>
              <a:t>conclusion, the </a:t>
            </a:r>
            <a:r>
              <a:rPr lang="en-US" sz="1400" dirty="0" smtClean="0">
                <a:latin typeface="Arial" pitchFamily="34" charset="0"/>
                <a:cs typeface="Arial" pitchFamily="34" charset="0"/>
              </a:rPr>
              <a:t>effective </a:t>
            </a:r>
            <a:r>
              <a:rPr lang="en-US" sz="1400" dirty="0">
                <a:latin typeface="Arial" pitchFamily="34" charset="0"/>
                <a:cs typeface="Arial" pitchFamily="34" charset="0"/>
              </a:rPr>
              <a:t>date would default to 1 January </a:t>
            </a:r>
            <a:r>
              <a:rPr lang="en-US" sz="1400" dirty="0" smtClean="0">
                <a:latin typeface="Arial" pitchFamily="34" charset="0"/>
                <a:cs typeface="Arial" pitchFamily="34" charset="0"/>
              </a:rPr>
              <a:t>2025 except in </a:t>
            </a:r>
            <a:r>
              <a:rPr lang="en-US" sz="1400" dirty="0" smtClean="0">
                <a:latin typeface="Arial" pitchFamily="34" charset="0"/>
                <a:cs typeface="Arial" pitchFamily="34" charset="0"/>
              </a:rPr>
              <a:t>	Europe </a:t>
            </a:r>
            <a:r>
              <a:rPr lang="en-US" sz="1400" dirty="0" smtClean="0">
                <a:latin typeface="Arial" pitchFamily="34" charset="0"/>
                <a:cs typeface="Arial" pitchFamily="34" charset="0"/>
              </a:rPr>
              <a:t>where the 2020 date </a:t>
            </a:r>
            <a:r>
              <a:rPr lang="en-US" sz="1400" dirty="0" smtClean="0">
                <a:latin typeface="Arial" pitchFamily="34" charset="0"/>
                <a:cs typeface="Arial" pitchFamily="34" charset="0"/>
              </a:rPr>
              <a:t>remains. </a:t>
            </a:r>
            <a:r>
              <a:rPr lang="en-US" sz="1400" dirty="0">
                <a:latin typeface="Arial" pitchFamily="34" charset="0"/>
                <a:cs typeface="Arial" pitchFamily="34" charset="0"/>
              </a:rPr>
              <a:t>The “fuel availability” clause </a:t>
            </a:r>
            <a:r>
              <a:rPr lang="en-US" sz="1400" dirty="0" smtClean="0">
                <a:latin typeface="Arial" pitchFamily="34" charset="0"/>
                <a:cs typeface="Arial" pitchFamily="34" charset="0"/>
              </a:rPr>
              <a:t>would </a:t>
            </a:r>
            <a:r>
              <a:rPr lang="en-US" sz="1400" dirty="0">
                <a:latin typeface="Arial" pitchFamily="34" charset="0"/>
                <a:cs typeface="Arial" pitchFamily="34" charset="0"/>
              </a:rPr>
              <a:t>also apply </a:t>
            </a:r>
            <a:r>
              <a:rPr lang="en-US" sz="1400" dirty="0" smtClean="0">
                <a:latin typeface="Arial" pitchFamily="34" charset="0"/>
                <a:cs typeface="Arial" pitchFamily="34" charset="0"/>
              </a:rPr>
              <a:t>	globally</a:t>
            </a:r>
            <a:r>
              <a:rPr lang="en-US" sz="1400" dirty="0">
                <a:latin typeface="Arial" pitchFamily="34" charset="0"/>
                <a:cs typeface="Arial" pitchFamily="34" charset="0"/>
              </a:rPr>
              <a:t>.</a:t>
            </a:r>
          </a:p>
          <a:p>
            <a:pPr marL="396875" indent="-360363">
              <a:spcAft>
                <a:spcPct val="10000"/>
              </a:spcAft>
              <a:buClr>
                <a:srgbClr val="006699"/>
              </a:buClr>
              <a:buSzPct val="125000"/>
              <a:tabLst>
                <a:tab pos="452438" algn="l"/>
              </a:tabLst>
            </a:pPr>
            <a:endParaRPr lang="en-US" sz="1400" dirty="0">
              <a:latin typeface="Arial" pitchFamily="34" charset="0"/>
              <a:cs typeface="Arial" pitchFamily="34" charset="0"/>
            </a:endParaRPr>
          </a:p>
        </p:txBody>
      </p:sp>
      <p:sp>
        <p:nvSpPr>
          <p:cNvPr id="24581" name="Slide Number Placeholder 4"/>
          <p:cNvSpPr>
            <a:spLocks noGrp="1"/>
          </p:cNvSpPr>
          <p:nvPr>
            <p:ph type="sldNum" sz="quarter" idx="12"/>
          </p:nvPr>
        </p:nvSpPr>
        <p:spPr>
          <a:noFill/>
        </p:spPr>
        <p:txBody>
          <a:bodyPr/>
          <a:lstStyle/>
          <a:p>
            <a:r>
              <a:rPr lang="en-US" smtClean="0"/>
              <a:t>- </a:t>
            </a:r>
            <a:fld id="{15A7E1C3-5155-4106-A964-10424D82D376}" type="slidenum">
              <a:rPr lang="en-US" b="0" smtClean="0"/>
              <a:pPr/>
              <a:t>6</a:t>
            </a:fld>
            <a:r>
              <a:rPr lang="en-US" smtClean="0"/>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2"/>
          <p:cNvSpPr>
            <a:spLocks noChangeArrowheads="1"/>
          </p:cNvSpPr>
          <p:nvPr/>
        </p:nvSpPr>
        <p:spPr bwMode="auto">
          <a:xfrm>
            <a:off x="1371600" y="381000"/>
            <a:ext cx="6629400" cy="762000"/>
          </a:xfrm>
          <a:prstGeom prst="rect">
            <a:avLst/>
          </a:prstGeom>
          <a:noFill/>
          <a:ln w="57150">
            <a:noFill/>
            <a:miter lim="800000"/>
            <a:headEnd/>
            <a:tailEnd/>
          </a:ln>
        </p:spPr>
        <p:txBody>
          <a:bodyPr lIns="91429" tIns="45715" rIns="91429" bIns="45715" anchor="ctr"/>
          <a:lstStyle/>
          <a:p>
            <a:r>
              <a:rPr lang="en-US" sz="3200" b="1" dirty="0">
                <a:solidFill>
                  <a:srgbClr val="0054A4"/>
                </a:solidFill>
                <a:latin typeface="Arial" pitchFamily="34" charset="0"/>
                <a:cs typeface="Arial" pitchFamily="34" charset="0"/>
              </a:rPr>
              <a:t>IMO MARPOL 73/78 Annex VI</a:t>
            </a:r>
          </a:p>
        </p:txBody>
      </p:sp>
      <p:sp>
        <p:nvSpPr>
          <p:cNvPr id="231428" name="Rectangle 4"/>
          <p:cNvSpPr>
            <a:spLocks noChangeArrowheads="1"/>
          </p:cNvSpPr>
          <p:nvPr/>
        </p:nvSpPr>
        <p:spPr bwMode="auto">
          <a:xfrm>
            <a:off x="1066800" y="1219200"/>
            <a:ext cx="6629400" cy="5105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1429" tIns="45715" rIns="91429" bIns="45715"/>
          <a:lstStyle/>
          <a:p>
            <a:pPr marL="396875" indent="-360363">
              <a:spcAft>
                <a:spcPct val="10000"/>
              </a:spcAft>
              <a:buFont typeface="Marlett" pitchFamily="2" charset="2"/>
              <a:buNone/>
              <a:tabLst>
                <a:tab pos="452438" algn="l"/>
                <a:tab pos="4219575" algn="l"/>
                <a:tab pos="4572000" algn="l"/>
              </a:tabLst>
              <a:defRPr/>
            </a:pPr>
            <a:r>
              <a:rPr lang="en-GB" sz="2400" b="1" dirty="0">
                <a:effectLst>
                  <a:outerShdw blurRad="38100" dist="38100" dir="2700000" algn="tl">
                    <a:srgbClr val="FFFFFF"/>
                  </a:outerShdw>
                </a:effectLst>
              </a:rPr>
              <a:t>Sulphur </a:t>
            </a:r>
            <a:r>
              <a:rPr lang="en-GB" sz="2400" b="1" dirty="0" smtClean="0">
                <a:effectLst>
                  <a:outerShdw blurRad="38100" dist="38100" dir="2700000" algn="tl">
                    <a:srgbClr val="FFFFFF"/>
                  </a:outerShdw>
                </a:effectLst>
              </a:rPr>
              <a:t>Summary</a:t>
            </a:r>
            <a:endParaRPr lang="en-GB" sz="2400" dirty="0"/>
          </a:p>
          <a:p>
            <a:pPr marL="396875" indent="-360363">
              <a:spcAft>
                <a:spcPct val="10000"/>
              </a:spcAft>
              <a:buFont typeface="Marlett" pitchFamily="2" charset="2"/>
              <a:buNone/>
              <a:tabLst>
                <a:tab pos="452438" algn="l"/>
                <a:tab pos="4219575" algn="l"/>
                <a:tab pos="4572000" algn="l"/>
              </a:tabLst>
              <a:defRPr/>
            </a:pPr>
            <a:r>
              <a:rPr lang="en-GB" sz="2400" b="1" dirty="0">
                <a:solidFill>
                  <a:srgbClr val="FF0000"/>
                </a:solidFill>
                <a:effectLst>
                  <a:outerShdw blurRad="38100" dist="38100" dir="2700000" algn="tl">
                    <a:srgbClr val="000000"/>
                  </a:outerShdw>
                </a:effectLst>
              </a:rPr>
              <a:t>ECA</a:t>
            </a:r>
          </a:p>
          <a:p>
            <a:pPr marL="396875" indent="-360363">
              <a:spcAft>
                <a:spcPct val="10000"/>
              </a:spcAft>
              <a:buClr>
                <a:srgbClr val="006699"/>
              </a:buClr>
              <a:buFont typeface="Webdings" pitchFamily="18" charset="2"/>
              <a:buChar char="4"/>
              <a:tabLst>
                <a:tab pos="452438" algn="l"/>
                <a:tab pos="4219575" algn="l"/>
                <a:tab pos="4572000" algn="l"/>
              </a:tabLst>
              <a:defRPr/>
            </a:pPr>
            <a:r>
              <a:rPr lang="en-US" sz="2400" b="1" dirty="0">
                <a:solidFill>
                  <a:srgbClr val="000000"/>
                </a:solidFill>
                <a:effectLst>
                  <a:outerShdw blurRad="38100" dist="38100" dir="2700000" algn="tl">
                    <a:srgbClr val="FFFFFF"/>
                  </a:outerShdw>
                </a:effectLst>
              </a:rPr>
              <a:t>Prior to 1 July 2010	</a:t>
            </a:r>
            <a:r>
              <a:rPr lang="en-US" sz="2400" b="1" dirty="0" smtClean="0">
                <a:solidFill>
                  <a:srgbClr val="000000"/>
                </a:solidFill>
                <a:effectLst>
                  <a:outerShdw blurRad="38100" dist="38100" dir="2700000" algn="tl">
                    <a:srgbClr val="FFFFFF"/>
                  </a:outerShdw>
                </a:effectLst>
              </a:rPr>
              <a:t> </a:t>
            </a:r>
            <a:r>
              <a:rPr lang="en-US" sz="2400" b="1" dirty="0">
                <a:solidFill>
                  <a:srgbClr val="000000"/>
                </a:solidFill>
                <a:effectLst>
                  <a:outerShdw blurRad="38100" dist="38100" dir="2700000" algn="tl">
                    <a:srgbClr val="FFFFFF"/>
                  </a:outerShdw>
                </a:effectLst>
              </a:rPr>
              <a:t>1.50% max</a:t>
            </a:r>
            <a:r>
              <a:rPr lang="en-US" sz="2400" b="1" dirty="0">
                <a:effectLst>
                  <a:outerShdw blurRad="38100" dist="38100" dir="2700000" algn="tl">
                    <a:srgbClr val="FFFFFF"/>
                  </a:outerShdw>
                </a:effectLst>
              </a:rPr>
              <a:t> </a:t>
            </a:r>
          </a:p>
          <a:p>
            <a:pPr marL="396875" indent="-360363">
              <a:spcAft>
                <a:spcPct val="10000"/>
              </a:spcAft>
              <a:buClr>
                <a:srgbClr val="006699"/>
              </a:buClr>
              <a:buFont typeface="Webdings" pitchFamily="18" charset="2"/>
              <a:buChar char="4"/>
              <a:tabLst>
                <a:tab pos="452438" algn="l"/>
                <a:tab pos="4219575" algn="l"/>
                <a:tab pos="4572000" algn="l"/>
              </a:tabLst>
              <a:defRPr/>
            </a:pPr>
            <a:r>
              <a:rPr lang="en-US" sz="2400" b="1" dirty="0">
                <a:solidFill>
                  <a:srgbClr val="000000"/>
                </a:solidFill>
                <a:effectLst>
                  <a:outerShdw blurRad="38100" dist="38100" dir="2700000" algn="tl">
                    <a:srgbClr val="FFFFFF"/>
                  </a:outerShdw>
                </a:effectLst>
              </a:rPr>
              <a:t>1 July 2010              	</a:t>
            </a:r>
            <a:r>
              <a:rPr lang="en-US" sz="2400" b="1" dirty="0" smtClean="0">
                <a:solidFill>
                  <a:srgbClr val="000000"/>
                </a:solidFill>
                <a:effectLst>
                  <a:outerShdw blurRad="38100" dist="38100" dir="2700000" algn="tl">
                    <a:srgbClr val="FFFFFF"/>
                  </a:outerShdw>
                </a:effectLst>
              </a:rPr>
              <a:t> </a:t>
            </a:r>
            <a:r>
              <a:rPr lang="en-US" sz="2400" b="1" dirty="0">
                <a:solidFill>
                  <a:srgbClr val="000000"/>
                </a:solidFill>
                <a:effectLst>
                  <a:outerShdw blurRad="38100" dist="38100" dir="2700000" algn="tl">
                    <a:srgbClr val="FFFFFF"/>
                  </a:outerShdw>
                </a:effectLst>
              </a:rPr>
              <a:t>1.00% max</a:t>
            </a:r>
            <a:r>
              <a:rPr lang="en-US" sz="2400" b="1" dirty="0">
                <a:effectLst>
                  <a:outerShdw blurRad="38100" dist="38100" dir="2700000" algn="tl">
                    <a:srgbClr val="FFFFFF"/>
                  </a:outerShdw>
                </a:effectLst>
              </a:rPr>
              <a:t> </a:t>
            </a:r>
          </a:p>
          <a:p>
            <a:pPr marL="396875" indent="-360363">
              <a:spcAft>
                <a:spcPct val="10000"/>
              </a:spcAft>
              <a:buClr>
                <a:srgbClr val="006699"/>
              </a:buClr>
              <a:buFont typeface="Webdings" pitchFamily="18" charset="2"/>
              <a:buChar char="4"/>
              <a:tabLst>
                <a:tab pos="452438" algn="l"/>
                <a:tab pos="4219575" algn="l"/>
                <a:tab pos="4572000" algn="l"/>
              </a:tabLst>
              <a:defRPr/>
            </a:pPr>
            <a:r>
              <a:rPr lang="en-GB" sz="2400" b="1" dirty="0">
                <a:effectLst>
                  <a:outerShdw blurRad="38100" dist="38100" dir="2700000" algn="tl">
                    <a:srgbClr val="FFFFFF"/>
                  </a:outerShdw>
                </a:effectLst>
              </a:rPr>
              <a:t>1 January 2015 	</a:t>
            </a:r>
            <a:r>
              <a:rPr lang="en-GB" sz="2400" b="1" dirty="0" smtClean="0">
                <a:effectLst>
                  <a:outerShdw blurRad="38100" dist="38100" dir="2700000" algn="tl">
                    <a:srgbClr val="FFFFFF"/>
                  </a:outerShdw>
                </a:effectLst>
              </a:rPr>
              <a:t> </a:t>
            </a:r>
            <a:r>
              <a:rPr lang="en-GB" sz="2400" b="1" dirty="0">
                <a:effectLst>
                  <a:outerShdw blurRad="38100" dist="38100" dir="2700000" algn="tl">
                    <a:srgbClr val="FFFFFF"/>
                  </a:outerShdw>
                </a:effectLst>
              </a:rPr>
              <a:t>0.10% max</a:t>
            </a:r>
          </a:p>
          <a:p>
            <a:pPr marL="396875" indent="-360363">
              <a:spcAft>
                <a:spcPct val="10000"/>
              </a:spcAft>
              <a:buClr>
                <a:srgbClr val="006699"/>
              </a:buClr>
              <a:buFont typeface="Webdings" pitchFamily="18" charset="2"/>
              <a:buChar char="4"/>
              <a:tabLst>
                <a:tab pos="452438" algn="l"/>
                <a:tab pos="4219575" algn="l"/>
                <a:tab pos="4572000" algn="l"/>
              </a:tabLst>
              <a:defRPr/>
            </a:pPr>
            <a:endParaRPr lang="en-GB" sz="2400" b="1" dirty="0">
              <a:effectLst>
                <a:outerShdw blurRad="38100" dist="38100" dir="2700000" algn="tl">
                  <a:srgbClr val="FFFFFF"/>
                </a:outerShdw>
              </a:effectLst>
            </a:endParaRPr>
          </a:p>
          <a:p>
            <a:pPr marL="396875" indent="-360363">
              <a:spcAft>
                <a:spcPct val="10000"/>
              </a:spcAft>
              <a:buClr>
                <a:srgbClr val="006699"/>
              </a:buClr>
              <a:buFont typeface="Webdings" pitchFamily="18" charset="2"/>
              <a:buNone/>
              <a:tabLst>
                <a:tab pos="452438" algn="l"/>
                <a:tab pos="4219575" algn="l"/>
                <a:tab pos="4572000" algn="l"/>
              </a:tabLst>
              <a:defRPr/>
            </a:pPr>
            <a:r>
              <a:rPr lang="en-GB" sz="2400" b="1" dirty="0">
                <a:solidFill>
                  <a:srgbClr val="FF0000"/>
                </a:solidFill>
                <a:effectLst>
                  <a:outerShdw blurRad="38100" dist="38100" dir="2700000" algn="tl">
                    <a:srgbClr val="000000"/>
                  </a:outerShdw>
                </a:effectLst>
              </a:rPr>
              <a:t>GLOBAL</a:t>
            </a:r>
            <a:endParaRPr lang="en-US" sz="2400" b="1" dirty="0">
              <a:solidFill>
                <a:srgbClr val="FF0000"/>
              </a:solidFill>
              <a:effectLst>
                <a:outerShdw blurRad="38100" dist="38100" dir="2700000" algn="tl">
                  <a:srgbClr val="000000"/>
                </a:outerShdw>
              </a:effectLst>
            </a:endParaRPr>
          </a:p>
          <a:p>
            <a:pPr marL="396875" indent="-360363">
              <a:spcAft>
                <a:spcPct val="10000"/>
              </a:spcAft>
              <a:buClr>
                <a:srgbClr val="006699"/>
              </a:buClr>
              <a:buFont typeface="Webdings" pitchFamily="18" charset="2"/>
              <a:buChar char="4"/>
              <a:tabLst>
                <a:tab pos="452438" algn="l"/>
                <a:tab pos="4219575" algn="l"/>
                <a:tab pos="4572000" algn="l"/>
              </a:tabLst>
              <a:defRPr/>
            </a:pPr>
            <a:r>
              <a:rPr lang="en-US" sz="2400" b="1" dirty="0">
                <a:solidFill>
                  <a:srgbClr val="000000"/>
                </a:solidFill>
                <a:effectLst>
                  <a:outerShdw blurRad="38100" dist="38100" dir="2700000" algn="tl">
                    <a:srgbClr val="FFFFFF"/>
                  </a:outerShdw>
                </a:effectLst>
              </a:rPr>
              <a:t>Prior to 1 Jan. 2012 	</a:t>
            </a:r>
            <a:r>
              <a:rPr lang="en-US" sz="2400" b="1" dirty="0" smtClean="0">
                <a:solidFill>
                  <a:srgbClr val="000000"/>
                </a:solidFill>
                <a:effectLst>
                  <a:outerShdw blurRad="38100" dist="38100" dir="2700000" algn="tl">
                    <a:srgbClr val="FFFFFF"/>
                  </a:outerShdw>
                </a:effectLst>
              </a:rPr>
              <a:t> </a:t>
            </a:r>
            <a:r>
              <a:rPr lang="en-US" sz="2400" b="1" dirty="0">
                <a:solidFill>
                  <a:srgbClr val="000000"/>
                </a:solidFill>
                <a:effectLst>
                  <a:outerShdw blurRad="38100" dist="38100" dir="2700000" algn="tl">
                    <a:srgbClr val="FFFFFF"/>
                  </a:outerShdw>
                </a:effectLst>
              </a:rPr>
              <a:t>4.50% max</a:t>
            </a:r>
          </a:p>
          <a:p>
            <a:pPr marL="396875" indent="-360363">
              <a:spcAft>
                <a:spcPct val="10000"/>
              </a:spcAft>
              <a:buClr>
                <a:srgbClr val="006699"/>
              </a:buClr>
              <a:buFont typeface="Webdings" pitchFamily="18" charset="2"/>
              <a:buChar char="4"/>
              <a:tabLst>
                <a:tab pos="452438" algn="l"/>
                <a:tab pos="4219575" algn="l"/>
                <a:tab pos="4572000" algn="l"/>
              </a:tabLst>
              <a:defRPr/>
            </a:pPr>
            <a:r>
              <a:rPr lang="en-US" sz="2400" b="1" dirty="0">
                <a:solidFill>
                  <a:srgbClr val="000000"/>
                </a:solidFill>
                <a:effectLst>
                  <a:outerShdw blurRad="38100" dist="38100" dir="2700000" algn="tl">
                    <a:srgbClr val="FFFFFF"/>
                  </a:outerShdw>
                </a:effectLst>
              </a:rPr>
              <a:t>1 January 2012 	</a:t>
            </a:r>
            <a:r>
              <a:rPr lang="en-US" sz="2400" b="1" dirty="0" smtClean="0">
                <a:solidFill>
                  <a:srgbClr val="000000"/>
                </a:solidFill>
                <a:effectLst>
                  <a:outerShdw blurRad="38100" dist="38100" dir="2700000" algn="tl">
                    <a:srgbClr val="FFFFFF"/>
                  </a:outerShdw>
                </a:effectLst>
              </a:rPr>
              <a:t> </a:t>
            </a:r>
            <a:r>
              <a:rPr lang="en-US" sz="2400" b="1" dirty="0">
                <a:solidFill>
                  <a:srgbClr val="000000"/>
                </a:solidFill>
                <a:effectLst>
                  <a:outerShdw blurRad="38100" dist="38100" dir="2700000" algn="tl">
                    <a:srgbClr val="FFFFFF"/>
                  </a:outerShdw>
                </a:effectLst>
              </a:rPr>
              <a:t>3.50% max</a:t>
            </a:r>
          </a:p>
          <a:p>
            <a:pPr marL="396875" indent="-360363">
              <a:spcAft>
                <a:spcPct val="10000"/>
              </a:spcAft>
              <a:buClr>
                <a:srgbClr val="006699"/>
              </a:buClr>
              <a:buFont typeface="Webdings" pitchFamily="18" charset="2"/>
              <a:buChar char="4"/>
              <a:tabLst>
                <a:tab pos="452438" algn="l"/>
                <a:tab pos="4219575" algn="l"/>
                <a:tab pos="4572000" algn="l"/>
              </a:tabLst>
              <a:defRPr/>
            </a:pPr>
            <a:r>
              <a:rPr lang="en-US" sz="2400" b="1" dirty="0">
                <a:solidFill>
                  <a:srgbClr val="000000"/>
                </a:solidFill>
                <a:effectLst>
                  <a:outerShdw blurRad="38100" dist="38100" dir="2700000" algn="tl">
                    <a:srgbClr val="FFFFFF"/>
                  </a:outerShdw>
                </a:effectLst>
              </a:rPr>
              <a:t>1 January 2020 	</a:t>
            </a:r>
            <a:r>
              <a:rPr lang="en-US" sz="2400" b="1" dirty="0" smtClean="0">
                <a:solidFill>
                  <a:srgbClr val="000000"/>
                </a:solidFill>
                <a:effectLst>
                  <a:outerShdw blurRad="38100" dist="38100" dir="2700000" algn="tl">
                    <a:srgbClr val="FFFFFF"/>
                  </a:outerShdw>
                </a:effectLst>
              </a:rPr>
              <a:t> </a:t>
            </a:r>
            <a:r>
              <a:rPr lang="en-US" sz="2400" b="1" dirty="0">
                <a:solidFill>
                  <a:srgbClr val="000000"/>
                </a:solidFill>
                <a:effectLst>
                  <a:outerShdw blurRad="38100" dist="38100" dir="2700000" algn="tl">
                    <a:srgbClr val="FFFFFF"/>
                  </a:outerShdw>
                </a:effectLst>
              </a:rPr>
              <a:t>0.50% max</a:t>
            </a:r>
          </a:p>
        </p:txBody>
      </p:sp>
      <p:sp>
        <p:nvSpPr>
          <p:cNvPr id="25605" name="Slide Number Placeholder 4"/>
          <p:cNvSpPr>
            <a:spLocks noGrp="1"/>
          </p:cNvSpPr>
          <p:nvPr>
            <p:ph type="sldNum" sz="quarter" idx="12"/>
          </p:nvPr>
        </p:nvSpPr>
        <p:spPr>
          <a:noFill/>
        </p:spPr>
        <p:txBody>
          <a:bodyPr/>
          <a:lstStyle/>
          <a:p>
            <a:r>
              <a:rPr lang="en-US" smtClean="0"/>
              <a:t>- </a:t>
            </a:r>
            <a:fld id="{6C9B6F03-8A98-42E4-9D7D-D79F217821FC}" type="slidenum">
              <a:rPr lang="en-US" b="0" smtClean="0"/>
              <a:pPr/>
              <a:t>7</a:t>
            </a:fld>
            <a:r>
              <a:rPr lang="en-US" smtClean="0"/>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smtClean="0"/>
              <a:t>- </a:t>
            </a:r>
            <a:fld id="{9B551CAC-3821-4A35-9848-5B4A1745F409}" type="slidenum">
              <a:rPr lang="en-US" b="0" smtClean="0"/>
              <a:pPr>
                <a:defRPr/>
              </a:pPr>
              <a:t>8</a:t>
            </a:fld>
            <a:r>
              <a:rPr lang="en-US" smtClean="0"/>
              <a:t> -</a:t>
            </a:r>
            <a:endParaRPr lang="en-US"/>
          </a:p>
        </p:txBody>
      </p:sp>
      <p:sp>
        <p:nvSpPr>
          <p:cNvPr id="3" name="Rectangle 2"/>
          <p:cNvSpPr>
            <a:spLocks noChangeArrowheads="1"/>
          </p:cNvSpPr>
          <p:nvPr/>
        </p:nvSpPr>
        <p:spPr bwMode="auto">
          <a:xfrm>
            <a:off x="1076325" y="76200"/>
            <a:ext cx="7686675" cy="762000"/>
          </a:xfrm>
          <a:prstGeom prst="rect">
            <a:avLst/>
          </a:prstGeom>
          <a:noFill/>
          <a:ln w="57150">
            <a:noFill/>
            <a:miter lim="800000"/>
            <a:headEnd/>
            <a:tailEnd/>
          </a:ln>
        </p:spPr>
        <p:txBody>
          <a:bodyPr lIns="91424" tIns="45712" rIns="91424" bIns="45712" anchor="ctr"/>
          <a:lstStyle/>
          <a:p>
            <a:pPr algn="ctr" eaLnBrk="0" hangingPunct="0"/>
            <a:r>
              <a:rPr lang="en-US" sz="3200" b="1" dirty="0" smtClean="0">
                <a:solidFill>
                  <a:srgbClr val="0054A4"/>
                </a:solidFill>
                <a:latin typeface="Arial" pitchFamily="34" charset="0"/>
                <a:cs typeface="Arial" pitchFamily="34" charset="0"/>
              </a:rPr>
              <a:t>North American ECA enforcement</a:t>
            </a:r>
            <a:endParaRPr lang="en-US" sz="3200" b="1" dirty="0">
              <a:solidFill>
                <a:srgbClr val="0054A4"/>
              </a:solidFill>
              <a:latin typeface="Arial" pitchFamily="34" charset="0"/>
              <a:cs typeface="Arial" pitchFamily="34" charset="0"/>
            </a:endParaRPr>
          </a:p>
        </p:txBody>
      </p:sp>
      <p:sp>
        <p:nvSpPr>
          <p:cNvPr id="4" name="Rectangle 3"/>
          <p:cNvSpPr/>
          <p:nvPr/>
        </p:nvSpPr>
        <p:spPr>
          <a:xfrm>
            <a:off x="762000" y="838200"/>
            <a:ext cx="8077200" cy="6247864"/>
          </a:xfrm>
          <a:prstGeom prst="rect">
            <a:avLst/>
          </a:prstGeom>
        </p:spPr>
        <p:txBody>
          <a:bodyPr wrap="square">
            <a:spAutoFit/>
          </a:bodyPr>
          <a:lstStyle/>
          <a:p>
            <a:pPr marL="342900" indent="-342900" eaLnBrk="0" hangingPunct="0">
              <a:spcAft>
                <a:spcPct val="25000"/>
              </a:spcAft>
              <a:buClr>
                <a:srgbClr val="006699"/>
              </a:buClr>
              <a:defRPr/>
            </a:pPr>
            <a:r>
              <a:rPr lang="en-GB" sz="2400" b="1" dirty="0" smtClean="0"/>
              <a:t>Canada</a:t>
            </a:r>
          </a:p>
          <a:p>
            <a:pPr marL="342900" indent="-342900" eaLnBrk="0" hangingPunct="0">
              <a:spcAft>
                <a:spcPct val="25000"/>
              </a:spcAft>
              <a:buClr>
                <a:srgbClr val="006699"/>
              </a:buClr>
              <a:buFont typeface="Webdings" pitchFamily="18" charset="2"/>
              <a:buChar char="4"/>
              <a:defRPr/>
            </a:pPr>
            <a:r>
              <a:rPr lang="en-US" sz="2000" b="1" dirty="0" smtClean="0"/>
              <a:t>Transport Canada </a:t>
            </a:r>
            <a:r>
              <a:rPr lang="en-US" sz="2000" dirty="0" smtClean="0"/>
              <a:t>Port </a:t>
            </a:r>
            <a:r>
              <a:rPr lang="en-US" sz="2000" dirty="0"/>
              <a:t>State Control Officers (PSCO) will </a:t>
            </a:r>
            <a:r>
              <a:rPr lang="en-US" sz="2000" dirty="0" smtClean="0"/>
              <a:t>check </a:t>
            </a:r>
            <a:r>
              <a:rPr lang="en-US" sz="2000" dirty="0"/>
              <a:t>relevant documentation the ship should be </a:t>
            </a:r>
            <a:r>
              <a:rPr lang="en-US" sz="2000" dirty="0" smtClean="0"/>
              <a:t>carrying</a:t>
            </a:r>
            <a:r>
              <a:rPr lang="en-US" sz="2000" dirty="0" smtClean="0"/>
              <a:t>:</a:t>
            </a:r>
            <a:endParaRPr lang="en-US" sz="2000" dirty="0" smtClean="0"/>
          </a:p>
          <a:p>
            <a:pPr marL="800100" lvl="1" indent="-342900" eaLnBrk="0" hangingPunct="0">
              <a:spcAft>
                <a:spcPts val="600"/>
              </a:spcAft>
              <a:buClr>
                <a:srgbClr val="006699"/>
              </a:buClr>
              <a:buFont typeface="Arial" pitchFamily="34" charset="0"/>
              <a:buChar char="•"/>
              <a:defRPr/>
            </a:pPr>
            <a:r>
              <a:rPr lang="en-US" sz="2000" dirty="0" smtClean="0"/>
              <a:t>the </a:t>
            </a:r>
            <a:r>
              <a:rPr lang="en-US" sz="2000" dirty="0"/>
              <a:t>ship's bunker delivery receipt "to verify </a:t>
            </a:r>
            <a:r>
              <a:rPr lang="en-US" sz="2000" dirty="0" err="1" smtClean="0"/>
              <a:t>sulphur</a:t>
            </a:r>
            <a:r>
              <a:rPr lang="en-US" sz="2000" dirty="0" smtClean="0"/>
              <a:t> </a:t>
            </a:r>
            <a:r>
              <a:rPr lang="en-US" sz="2000" dirty="0"/>
              <a:t>content of fuel oil supplied", and also the Material Safety Data Sheet (MSDS) for fuel oil</a:t>
            </a:r>
            <a:r>
              <a:rPr lang="en-US" sz="2000" dirty="0" smtClean="0"/>
              <a:t>.</a:t>
            </a:r>
          </a:p>
          <a:p>
            <a:pPr marL="800100" lvl="1" indent="-342900" eaLnBrk="0" hangingPunct="0">
              <a:spcAft>
                <a:spcPts val="600"/>
              </a:spcAft>
              <a:buClr>
                <a:srgbClr val="006699"/>
              </a:buClr>
              <a:buFont typeface="Arial" pitchFamily="34" charset="0"/>
              <a:buChar char="•"/>
              <a:defRPr/>
            </a:pPr>
            <a:r>
              <a:rPr lang="en-US" sz="2000" dirty="0"/>
              <a:t>the ship's record of fuel oil changeover procedures prior entering into ECA, and the record of shipboard incinerator usage</a:t>
            </a:r>
            <a:r>
              <a:rPr lang="en-US" sz="2000" dirty="0" smtClean="0"/>
              <a:t>.</a:t>
            </a:r>
          </a:p>
          <a:p>
            <a:pPr marL="800100" lvl="1" indent="-342900" eaLnBrk="0" hangingPunct="0">
              <a:spcAft>
                <a:spcPts val="600"/>
              </a:spcAft>
              <a:buClr>
                <a:srgbClr val="006699"/>
              </a:buClr>
              <a:buFont typeface="Arial" pitchFamily="34" charset="0"/>
              <a:buChar char="•"/>
              <a:defRPr/>
            </a:pPr>
            <a:r>
              <a:rPr lang="en-US" sz="2000" dirty="0"/>
              <a:t>in case a vessel cannot comply with ECA requirements due to non-availability of low </a:t>
            </a:r>
            <a:r>
              <a:rPr lang="en-US" sz="2000" dirty="0" err="1" smtClean="0"/>
              <a:t>sulphur</a:t>
            </a:r>
            <a:r>
              <a:rPr lang="en-US" sz="2000" dirty="0" smtClean="0"/>
              <a:t> </a:t>
            </a:r>
            <a:r>
              <a:rPr lang="en-US" sz="2000" dirty="0"/>
              <a:t>fuel oil during voyage, owners must show proof that an attempt has been made to obtain </a:t>
            </a:r>
            <a:r>
              <a:rPr lang="en-US" sz="2000" dirty="0" smtClean="0"/>
              <a:t>low-</a:t>
            </a:r>
            <a:r>
              <a:rPr lang="en-US" sz="2000" dirty="0" err="1" smtClean="0"/>
              <a:t>sulphur</a:t>
            </a:r>
            <a:r>
              <a:rPr lang="en-US" sz="2000" dirty="0" smtClean="0"/>
              <a:t> </a:t>
            </a:r>
            <a:r>
              <a:rPr lang="en-US" sz="2000" dirty="0"/>
              <a:t>fuel </a:t>
            </a:r>
            <a:r>
              <a:rPr lang="en-US" sz="2000" dirty="0" smtClean="0"/>
              <a:t>oil</a:t>
            </a:r>
          </a:p>
          <a:p>
            <a:pPr marL="800100" lvl="1" indent="-342900" eaLnBrk="0" hangingPunct="0">
              <a:spcAft>
                <a:spcPts val="600"/>
              </a:spcAft>
              <a:buClr>
                <a:srgbClr val="006699"/>
              </a:buClr>
              <a:buFont typeface="Arial" pitchFamily="34" charset="0"/>
              <a:buChar char="•"/>
              <a:defRPr/>
            </a:pPr>
            <a:r>
              <a:rPr lang="en-US" sz="2000" dirty="0" smtClean="0"/>
              <a:t>PSC </a:t>
            </a:r>
            <a:r>
              <a:rPr lang="en-US" sz="2000" dirty="0"/>
              <a:t>will consider on a case-by-case basis if a penalty will be imposed for </a:t>
            </a:r>
            <a:r>
              <a:rPr lang="en-US" sz="2000" dirty="0" smtClean="0"/>
              <a:t>non-compliance. This leaves </a:t>
            </a:r>
            <a:r>
              <a:rPr lang="en-US" sz="2000" dirty="0"/>
              <a:t>some room for interpretation in cases </a:t>
            </a:r>
            <a:r>
              <a:rPr lang="en-US" sz="2000" dirty="0" smtClean="0"/>
              <a:t>where </a:t>
            </a:r>
            <a:r>
              <a:rPr lang="en-US" sz="2000" dirty="0"/>
              <a:t>ships are unable to source </a:t>
            </a:r>
            <a:r>
              <a:rPr lang="en-US" sz="2000" dirty="0" smtClean="0"/>
              <a:t>maximum </a:t>
            </a:r>
            <a:r>
              <a:rPr lang="en-US" sz="2000" dirty="0"/>
              <a:t>1.00% </a:t>
            </a:r>
            <a:r>
              <a:rPr lang="en-US" sz="2000" dirty="0" smtClean="0"/>
              <a:t>sulfur.</a:t>
            </a:r>
          </a:p>
          <a:p>
            <a:pPr marL="342900" indent="-342900" eaLnBrk="0" hangingPunct="0">
              <a:spcAft>
                <a:spcPct val="25000"/>
              </a:spcAft>
              <a:buClr>
                <a:srgbClr val="006699"/>
              </a:buClr>
              <a:buFont typeface="Webdings" pitchFamily="18" charset="2"/>
              <a:buChar char="4"/>
              <a:defRPr/>
            </a:pPr>
            <a:r>
              <a:rPr lang="en-GB" sz="2000" dirty="0" smtClean="0"/>
              <a:t>Failure </a:t>
            </a:r>
            <a:r>
              <a:rPr lang="en-GB" sz="2000" dirty="0" smtClean="0"/>
              <a:t>to provide documentation could lead to fines </a:t>
            </a:r>
            <a:r>
              <a:rPr lang="en-US" sz="2000" dirty="0" smtClean="0"/>
              <a:t>anywhere </a:t>
            </a:r>
            <a:r>
              <a:rPr lang="en-US" sz="2000" dirty="0"/>
              <a:t>from $1,000 to $25,000.</a:t>
            </a:r>
            <a:br>
              <a:rPr lang="en-US" sz="2000" dirty="0"/>
            </a:br>
            <a:endParaRPr lang="en-US" sz="2000" dirty="0"/>
          </a:p>
          <a:p>
            <a:pPr marL="342900" indent="-342900" eaLnBrk="0" hangingPunct="0">
              <a:spcAft>
                <a:spcPct val="25000"/>
              </a:spcAft>
              <a:buClr>
                <a:srgbClr val="006699"/>
              </a:buClr>
              <a:buFont typeface="Webdings" pitchFamily="18" charset="2"/>
              <a:buChar char="4"/>
              <a:defRPr/>
            </a:pPr>
            <a:endParaRPr lang="en-GB" sz="2000"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838200" y="762000"/>
            <a:ext cx="8077200" cy="4876800"/>
          </a:xfrm>
          <a:prstGeom prst="rect">
            <a:avLst/>
          </a:prstGeom>
          <a:noFill/>
          <a:ln w="9525">
            <a:noFill/>
            <a:miter lim="800000"/>
            <a:headEnd/>
            <a:tailEnd/>
          </a:ln>
          <a:effectLst/>
        </p:spPr>
        <p:txBody>
          <a:bodyPr lIns="91424" tIns="45712" rIns="91424" bIns="45712"/>
          <a:lstStyle/>
          <a:p>
            <a:pPr marL="342900" indent="-342900" eaLnBrk="0" hangingPunct="0">
              <a:spcAft>
                <a:spcPct val="25000"/>
              </a:spcAft>
              <a:buClr>
                <a:srgbClr val="006699"/>
              </a:buClr>
              <a:buFont typeface="Marlett" pitchFamily="2" charset="2"/>
              <a:buNone/>
              <a:defRPr/>
            </a:pPr>
            <a:r>
              <a:rPr lang="en-GB" sz="2400" b="1" dirty="0"/>
              <a:t>California Air Resources Board </a:t>
            </a:r>
            <a:r>
              <a:rPr lang="en-GB" sz="2400" b="1" dirty="0" smtClean="0"/>
              <a:t>(ARB</a:t>
            </a:r>
            <a:r>
              <a:rPr lang="en-GB" sz="2400" b="1" dirty="0"/>
              <a:t>) </a:t>
            </a:r>
            <a:r>
              <a:rPr lang="en-GB" sz="2400" b="1" dirty="0" smtClean="0"/>
              <a:t>legislation revised</a:t>
            </a:r>
            <a:endParaRPr lang="en-GB" sz="2400" b="1" dirty="0"/>
          </a:p>
          <a:p>
            <a:pPr marL="342900" indent="-342900" eaLnBrk="0" hangingPunct="0">
              <a:spcAft>
                <a:spcPct val="25000"/>
              </a:spcAft>
              <a:buClr>
                <a:srgbClr val="006699"/>
              </a:buClr>
              <a:buFont typeface="Webdings" pitchFamily="18" charset="2"/>
              <a:buChar char="4"/>
              <a:defRPr/>
            </a:pPr>
            <a:r>
              <a:rPr lang="en-GB" sz="2000" dirty="0" smtClean="0"/>
              <a:t>CARB legislation requiring </a:t>
            </a:r>
            <a:r>
              <a:rPr lang="en-GB" sz="2000" dirty="0"/>
              <a:t>all ocean going vessels </a:t>
            </a:r>
            <a:r>
              <a:rPr lang="en-GB" sz="2000" dirty="0" err="1"/>
              <a:t>enroute</a:t>
            </a:r>
            <a:r>
              <a:rPr lang="en-GB" sz="2000" dirty="0"/>
              <a:t> a California port, &amp; within 24 miles of the coastline, to </a:t>
            </a:r>
            <a:r>
              <a:rPr lang="en-GB" sz="2000" dirty="0" smtClean="0"/>
              <a:t>use MGO max 1.5% or MDO max 0.5% S , </a:t>
            </a:r>
            <a:r>
              <a:rPr lang="en-GB" sz="2000" u="sng" dirty="0" smtClean="0"/>
              <a:t>has been revised</a:t>
            </a:r>
            <a:r>
              <a:rPr lang="en-GB" sz="2000" dirty="0" smtClean="0"/>
              <a:t>. </a:t>
            </a:r>
          </a:p>
          <a:p>
            <a:pPr marL="342900" indent="-342900" eaLnBrk="0" hangingPunct="0">
              <a:spcAft>
                <a:spcPct val="25000"/>
              </a:spcAft>
              <a:buClr>
                <a:srgbClr val="006699"/>
              </a:buClr>
              <a:buFont typeface="Webdings" pitchFamily="18" charset="2"/>
              <a:buChar char="4"/>
              <a:defRPr/>
            </a:pPr>
            <a:r>
              <a:rPr lang="en-GB" sz="2000" dirty="0" smtClean="0"/>
              <a:t>On </a:t>
            </a:r>
            <a:r>
              <a:rPr lang="en-GB" sz="2000" b="1" dirty="0" smtClean="0">
                <a:solidFill>
                  <a:srgbClr val="FF0000"/>
                </a:solidFill>
              </a:rPr>
              <a:t>August 1, 2012</a:t>
            </a:r>
            <a:r>
              <a:rPr lang="en-GB" sz="2000" dirty="0" smtClean="0"/>
              <a:t>, </a:t>
            </a:r>
            <a:r>
              <a:rPr lang="en-GB" sz="2000" dirty="0"/>
              <a:t>using either ISO 8217:2005 or  </a:t>
            </a:r>
            <a:r>
              <a:rPr lang="en-GB" sz="2000" dirty="0" smtClean="0"/>
              <a:t>2010, the MGO limit is reduced to max 1.0% while the MDO limit remains at 0.5%</a:t>
            </a:r>
          </a:p>
          <a:p>
            <a:pPr marL="342900" indent="-342900" eaLnBrk="0" hangingPunct="0">
              <a:spcAft>
                <a:spcPct val="25000"/>
              </a:spcAft>
              <a:buClr>
                <a:srgbClr val="006699"/>
              </a:buClr>
              <a:buFont typeface="Webdings" pitchFamily="18" charset="2"/>
              <a:buChar char="4"/>
              <a:defRPr/>
            </a:pPr>
            <a:r>
              <a:rPr lang="en-GB" sz="2000" dirty="0" smtClean="0"/>
              <a:t>Legislation </a:t>
            </a:r>
            <a:r>
              <a:rPr lang="en-GB" sz="2000" dirty="0"/>
              <a:t>that requires both MGO and MDO to be max 0.1% in the main engine, auxiliary engines and auxiliary boilers has been </a:t>
            </a:r>
            <a:r>
              <a:rPr lang="en-GB" sz="2000" dirty="0" smtClean="0"/>
              <a:t>deferred to </a:t>
            </a:r>
            <a:r>
              <a:rPr lang="en-GB" sz="2000" b="1" dirty="0">
                <a:solidFill>
                  <a:srgbClr val="FF0000"/>
                </a:solidFill>
              </a:rPr>
              <a:t>January 1, 2014 </a:t>
            </a:r>
            <a:r>
              <a:rPr lang="en-GB" sz="2000" dirty="0"/>
              <a:t>to </a:t>
            </a:r>
            <a:r>
              <a:rPr lang="en-GB" sz="2000" dirty="0" smtClean="0"/>
              <a:t>roughly </a:t>
            </a:r>
            <a:r>
              <a:rPr lang="en-GB" sz="2000" dirty="0"/>
              <a:t>correspond with USA ECA shift to  0.1% in 2015 .  </a:t>
            </a:r>
          </a:p>
          <a:p>
            <a:pPr marL="342900" indent="-342900" eaLnBrk="0" hangingPunct="0">
              <a:spcAft>
                <a:spcPct val="25000"/>
              </a:spcAft>
              <a:buClr>
                <a:srgbClr val="006699"/>
              </a:buClr>
              <a:buFont typeface="Webdings" pitchFamily="18" charset="2"/>
              <a:buChar char="4"/>
              <a:defRPr/>
            </a:pPr>
            <a:endParaRPr lang="en-GB" sz="2000" dirty="0"/>
          </a:p>
          <a:p>
            <a:pPr marL="342900" indent="-342900" eaLnBrk="0" hangingPunct="0">
              <a:spcAft>
                <a:spcPct val="25000"/>
              </a:spcAft>
              <a:buClr>
                <a:srgbClr val="006699"/>
              </a:buClr>
              <a:buFont typeface="Webdings" pitchFamily="18" charset="2"/>
              <a:buChar char="4"/>
              <a:defRPr/>
            </a:pPr>
            <a:endParaRPr lang="en-US" sz="2000" dirty="0" smtClean="0"/>
          </a:p>
        </p:txBody>
      </p:sp>
      <p:sp>
        <p:nvSpPr>
          <p:cNvPr id="34819" name="Rectangle 3"/>
          <p:cNvSpPr>
            <a:spLocks noChangeArrowheads="1"/>
          </p:cNvSpPr>
          <p:nvPr/>
        </p:nvSpPr>
        <p:spPr bwMode="auto">
          <a:xfrm>
            <a:off x="1076325" y="0"/>
            <a:ext cx="7686675" cy="762000"/>
          </a:xfrm>
          <a:prstGeom prst="rect">
            <a:avLst/>
          </a:prstGeom>
          <a:noFill/>
          <a:ln w="57150">
            <a:noFill/>
            <a:miter lim="800000"/>
            <a:headEnd/>
            <a:tailEnd/>
          </a:ln>
        </p:spPr>
        <p:txBody>
          <a:bodyPr lIns="91424" tIns="45712" rIns="91424" bIns="45712" anchor="ctr"/>
          <a:lstStyle/>
          <a:p>
            <a:pPr algn="ctr" eaLnBrk="0" hangingPunct="0"/>
            <a:r>
              <a:rPr lang="en-US" sz="3200" b="1" dirty="0">
                <a:solidFill>
                  <a:srgbClr val="0054A4"/>
                </a:solidFill>
                <a:latin typeface="Arial" pitchFamily="34" charset="0"/>
                <a:cs typeface="Arial" pitchFamily="34" charset="0"/>
              </a:rPr>
              <a:t>California</a:t>
            </a:r>
          </a:p>
        </p:txBody>
      </p:sp>
      <p:pic>
        <p:nvPicPr>
          <p:cNvPr id="4" name="Picture 3" descr="cid:image001.png@01CCAF7C.A4E2BC30"/>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333500" y="4114800"/>
            <a:ext cx="7505700" cy="242239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72D4049F93AF42ADF49B64F6924262" ma:contentTypeVersion="0" ma:contentTypeDescription="Create a new document." ma:contentTypeScope="" ma:versionID="8d928168fa217648d1872219fc64aea3">
  <xsd:schema xmlns:xsd="http://www.w3.org/2001/XMLSchema" xmlns:p="http://schemas.microsoft.com/office/2006/metadata/properties" targetNamespace="http://schemas.microsoft.com/office/2006/metadata/properties" ma:root="true" ma:fieldsID="d2b38e92e01493b6a9ea22f40540c5d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8B15689-6C46-491E-9EBC-8B9BCB93EE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DFE9C40-8262-460E-BDA5-66D77C09F691}">
  <ds:schemaRefs>
    <ds:schemaRef ds:uri="http://schemas.microsoft.com/sharepoint/v3/contenttype/forms"/>
  </ds:schemaRefs>
</ds:datastoreItem>
</file>

<file path=customXml/itemProps3.xml><?xml version="1.0" encoding="utf-8"?>
<ds:datastoreItem xmlns:ds="http://schemas.openxmlformats.org/officeDocument/2006/customXml" ds:itemID="{DC55E961-89BE-4737-8157-826CEA2D986A}">
  <ds:schemaRef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8350</TotalTime>
  <Words>1367</Words>
  <Application>Microsoft Office PowerPoint</Application>
  <PresentationFormat>On-screen Show (4:3)</PresentationFormat>
  <Paragraphs>116</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Present &amp; Possible Future Scenario</vt:lpstr>
      <vt:lpstr>What does this mean for  bunkering in Vancouver? </vt:lpstr>
      <vt:lpstr>Slide 12</vt:lpstr>
    </vt:vector>
  </TitlesOfParts>
  <Company>World Fuel Services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Mramirez</dc:creator>
  <cp:lastModifiedBy>JKim</cp:lastModifiedBy>
  <cp:revision>332</cp:revision>
  <dcterms:created xsi:type="dcterms:W3CDTF">2011-03-07T20:21:32Z</dcterms:created>
  <dcterms:modified xsi:type="dcterms:W3CDTF">2014-05-08T21:03:54Z</dcterms:modified>
</cp:coreProperties>
</file>