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4"/>
  </p:notesMasterIdLst>
  <p:handoutMasterIdLst>
    <p:handoutMasterId r:id="rId25"/>
  </p:handoutMasterIdLst>
  <p:sldIdLst>
    <p:sldId id="256" r:id="rId2"/>
    <p:sldId id="291" r:id="rId3"/>
    <p:sldId id="315" r:id="rId4"/>
    <p:sldId id="314" r:id="rId5"/>
    <p:sldId id="316" r:id="rId6"/>
    <p:sldId id="317" r:id="rId7"/>
    <p:sldId id="293" r:id="rId8"/>
    <p:sldId id="294" r:id="rId9"/>
    <p:sldId id="322" r:id="rId10"/>
    <p:sldId id="295" r:id="rId11"/>
    <p:sldId id="296" r:id="rId12"/>
    <p:sldId id="323" r:id="rId13"/>
    <p:sldId id="292" r:id="rId14"/>
    <p:sldId id="324" r:id="rId15"/>
    <p:sldId id="297" r:id="rId16"/>
    <p:sldId id="298" r:id="rId17"/>
    <p:sldId id="318" r:id="rId18"/>
    <p:sldId id="321" r:id="rId19"/>
    <p:sldId id="320" r:id="rId20"/>
    <p:sldId id="299" r:id="rId21"/>
    <p:sldId id="319" r:id="rId22"/>
    <p:sldId id="302"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84" y="-7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3F68C0A-97A7-49FD-9B5A-561ACCE29F78}" type="datetimeFigureOut">
              <a:rPr lang="en-US" smtClean="0"/>
              <a:pPr/>
              <a:t>6/6/2017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71B21AE-BFC5-4A66-970A-382B05EF26BB}" type="slidenum">
              <a:rPr lang="en-US" smtClean="0"/>
              <a:pPr/>
              <a:t>‹#›</a:t>
            </a:fld>
            <a:endParaRPr lang="en-US"/>
          </a:p>
        </p:txBody>
      </p:sp>
    </p:spTree>
    <p:extLst>
      <p:ext uri="{BB962C8B-B14F-4D97-AF65-F5344CB8AC3E}">
        <p14:creationId xmlns:p14="http://schemas.microsoft.com/office/powerpoint/2010/main" xmlns="" val="3160544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968D08-AA24-4D30-94AC-18CACE78172A}" type="datetimeFigureOut">
              <a:rPr lang="en-US" smtClean="0"/>
              <a:pPr/>
              <a:t>6/6/2017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1B0DD26-502B-4513-8ACD-05FBCBA8C99C}" type="slidenum">
              <a:rPr lang="en-US" smtClean="0"/>
              <a:pPr/>
              <a:t>‹#›</a:t>
            </a:fld>
            <a:endParaRPr lang="en-US"/>
          </a:p>
        </p:txBody>
      </p:sp>
    </p:spTree>
    <p:extLst>
      <p:ext uri="{BB962C8B-B14F-4D97-AF65-F5344CB8AC3E}">
        <p14:creationId xmlns:p14="http://schemas.microsoft.com/office/powerpoint/2010/main" xmlns="" val="3720574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0DD26-502B-4513-8ACD-05FBCBA8C99C}" type="slidenum">
              <a:rPr lang="en-US" smtClean="0"/>
              <a:pPr/>
              <a:t>1</a:t>
            </a:fld>
            <a:endParaRPr lang="en-US"/>
          </a:p>
        </p:txBody>
      </p:sp>
    </p:spTree>
    <p:extLst>
      <p:ext uri="{BB962C8B-B14F-4D97-AF65-F5344CB8AC3E}">
        <p14:creationId xmlns:p14="http://schemas.microsoft.com/office/powerpoint/2010/main" xmlns="" val="2843692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D19FB2-3AAB-4D03-B13A-2960828C78E3}" type="datetimeFigureOut">
              <a:rPr lang="en-US" smtClean="0"/>
              <a:pPr/>
              <a:t>6/6/2017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705252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pPr/>
              <a:t>6/6/2017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13132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smtClean="0"/>
              <a:pPr/>
              <a:t>6/6/2017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66145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smtClean="0"/>
              <a:pPr/>
              <a:t>6/6/2017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1872059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smtClean="0"/>
              <a:pPr/>
              <a:t>6/6/2017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203374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smtClean="0"/>
              <a:pPr/>
              <a:t>6/6/2017</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480499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smtClean="0"/>
              <a:pPr/>
              <a:t>6/6/2017</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899694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pPr/>
              <a:t>6/6/2017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130969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pPr/>
              <a:t>6/6/2017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132946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pPr/>
              <a:t>6/6/2017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658763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pPr/>
              <a:t>6/6/2017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88265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pPr/>
              <a:t>6/6/2017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19078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pPr/>
              <a:t>6/6/2017</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49475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pPr/>
              <a:t>6/6/2017</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922057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7884882-FB12-4BC8-9960-9AD8104D7FAE}" type="datetimeFigureOut">
              <a:rPr lang="en-US" smtClean="0"/>
              <a:pPr/>
              <a:t>6/6/2017</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906873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pPr/>
              <a:t>6/6/2017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037427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pPr/>
              <a:t>6/6/2017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977079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1CF1133-3259-4C45-BABA-5B62D9C6F78D}" type="datetimeFigureOut">
              <a:rPr lang="en-US" smtClean="0"/>
              <a:pPr/>
              <a:t>6/6/2017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smtClean="0"/>
              <a:t>
              </a:t>
            </a:r>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38203277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m/url?sa=i&amp;rct=j&amp;q=&amp;esrc=s&amp;source=images&amp;cd=&amp;cad=rja&amp;uact=8&amp;ved=0ahUKEwiImqSCjLnLAhUEgYMKHR0MDtsQjRwIBw&amp;url=https://bearlawyer.wordpress.com/tag/maritime-lien/&amp;psig=AFQjCNE6TS8fVE-B7hnVFT30Q87RhnMpcw&amp;ust=1457801520824589"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canlii.org/en/ca/laws/stat/sc-2001-c-26/latest/sc-2001-c-26.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988542"/>
            <a:ext cx="8689976" cy="1886464"/>
          </a:xfrm>
        </p:spPr>
        <p:txBody>
          <a:bodyPr>
            <a:normAutofit/>
          </a:bodyPr>
          <a:lstStyle/>
          <a:p>
            <a:r>
              <a:rPr lang="en-US" cap="none" dirty="0" smtClean="0">
                <a:cs typeface="Times New Roman" panose="02020603050405020304" pitchFamily="18" charset="0"/>
              </a:rPr>
              <a:t>Ship Arrest &amp; Maritime Liens for Necessaries </a:t>
            </a:r>
            <a:endParaRPr lang="en-US" cap="none" dirty="0">
              <a:cs typeface="Times New Roman" panose="02020603050405020304" pitchFamily="18" charset="0"/>
            </a:endParaRPr>
          </a:p>
        </p:txBody>
      </p:sp>
      <p:sp>
        <p:nvSpPr>
          <p:cNvPr id="3" name="Subtitle 2"/>
          <p:cNvSpPr>
            <a:spLocks noGrp="1"/>
          </p:cNvSpPr>
          <p:nvPr>
            <p:ph type="subTitle" idx="1"/>
          </p:nvPr>
        </p:nvSpPr>
        <p:spPr>
          <a:xfrm>
            <a:off x="1751012" y="3558447"/>
            <a:ext cx="8689976" cy="1244213"/>
          </a:xfrm>
        </p:spPr>
        <p:txBody>
          <a:bodyPr>
            <a:normAutofit fontScale="92500" lnSpcReduction="10000"/>
          </a:bodyPr>
          <a:lstStyle/>
          <a:p>
            <a:r>
              <a:rPr lang="en-US" b="1" dirty="0" smtClean="0">
                <a:solidFill>
                  <a:schemeClr val="tx1"/>
                </a:solidFill>
                <a:cs typeface="Times New Roman" panose="02020603050405020304" pitchFamily="18" charset="0"/>
              </a:rPr>
              <a:t>Presented By W. Gary Wharton</a:t>
            </a:r>
          </a:p>
          <a:p>
            <a:r>
              <a:rPr lang="en-US" b="1" dirty="0" smtClean="0">
                <a:solidFill>
                  <a:schemeClr val="tx1"/>
                </a:solidFill>
                <a:cs typeface="Times New Roman" panose="02020603050405020304" pitchFamily="18" charset="0"/>
              </a:rPr>
              <a:t>Partner, Bernard LLP</a:t>
            </a:r>
            <a:br>
              <a:rPr lang="en-US" b="1" dirty="0" smtClean="0">
                <a:solidFill>
                  <a:schemeClr val="tx1"/>
                </a:solidFill>
                <a:cs typeface="Times New Roman" panose="02020603050405020304" pitchFamily="18" charset="0"/>
              </a:rPr>
            </a:br>
            <a:r>
              <a:rPr lang="en-US" b="1" dirty="0" smtClean="0">
                <a:solidFill>
                  <a:schemeClr val="tx1"/>
                </a:solidFill>
                <a:cs typeface="Times New Roman" panose="02020603050405020304" pitchFamily="18" charset="0"/>
              </a:rPr>
              <a:t>Vancouver</a:t>
            </a:r>
            <a:endParaRPr lang="en-US" b="1"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xmlns="" val="1419380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857743"/>
          </a:xfrm>
        </p:spPr>
        <p:txBody>
          <a:bodyPr/>
          <a:lstStyle/>
          <a:p>
            <a:pPr eaLnBrk="1" hangingPunct="1">
              <a:defRPr/>
            </a:pPr>
            <a:r>
              <a:rPr lang="en-US" dirty="0" smtClean="0"/>
              <a:t>Ship Arrest</a:t>
            </a:r>
            <a:endParaRPr lang="en-US" dirty="0"/>
          </a:p>
        </p:txBody>
      </p:sp>
      <p:sp>
        <p:nvSpPr>
          <p:cNvPr id="34819" name="Content Placeholder 2"/>
          <p:cNvSpPr>
            <a:spLocks noGrp="1"/>
          </p:cNvSpPr>
          <p:nvPr>
            <p:ph idx="4294967295"/>
          </p:nvPr>
        </p:nvSpPr>
        <p:spPr>
          <a:xfrm>
            <a:off x="627962" y="1600200"/>
            <a:ext cx="6852492" cy="4724400"/>
          </a:xfrm>
          <a:prstGeom prst="rect">
            <a:avLst/>
          </a:prstGeom>
        </p:spPr>
        <p:txBody>
          <a:bodyPr>
            <a:normAutofit fontScale="85000" lnSpcReduction="20000"/>
          </a:bodyPr>
          <a:lstStyle/>
          <a:p>
            <a:pPr eaLnBrk="1" hangingPunct="1">
              <a:buFontTx/>
              <a:buNone/>
            </a:pPr>
            <a:r>
              <a:rPr lang="en-US" sz="2400" b="1" dirty="0" smtClean="0"/>
              <a:t>arrest </a:t>
            </a:r>
            <a:r>
              <a:rPr lang="en-US" sz="2400" b="1" dirty="0"/>
              <a:t>of </a:t>
            </a:r>
            <a:r>
              <a:rPr lang="en-US" sz="2400" b="1" dirty="0" smtClean="0"/>
              <a:t>ships</a:t>
            </a:r>
            <a:r>
              <a:rPr lang="en-US" sz="2400" b="1" dirty="0"/>
              <a:t> </a:t>
            </a:r>
            <a:r>
              <a:rPr lang="en-US" sz="2400" b="1" dirty="0" smtClean="0"/>
              <a:t>- </a:t>
            </a:r>
            <a:r>
              <a:rPr lang="en-US" sz="1800" dirty="0" smtClean="0"/>
              <a:t>Security </a:t>
            </a:r>
            <a:r>
              <a:rPr lang="en-US" sz="1800" dirty="0"/>
              <a:t>to obtain the release of the vessel from arrest:</a:t>
            </a:r>
            <a:br>
              <a:rPr lang="en-US" sz="1800" dirty="0"/>
            </a:br>
            <a:endParaRPr lang="en-US" sz="1800" dirty="0"/>
          </a:p>
          <a:p>
            <a:pPr eaLnBrk="1" hangingPunct="1"/>
            <a:r>
              <a:rPr lang="en-US" sz="1800" dirty="0"/>
              <a:t>Court approved security: 1) guaranty from a Canadian bank; 2) letter from a properly licensed insurer in Canada; 3) bail bond; 4) cash in a trust account or paid into court.  Expensive.</a:t>
            </a:r>
          </a:p>
          <a:p>
            <a:pPr eaLnBrk="1" hangingPunct="1"/>
            <a:r>
              <a:rPr lang="en-US" sz="1800" dirty="0"/>
              <a:t>Commonly accepted security, but not court approved: P&amp;I Club Letter of Undertaking (LOU).  Not so Expensive.</a:t>
            </a:r>
          </a:p>
          <a:p>
            <a:pPr eaLnBrk="1" hangingPunct="1"/>
            <a:r>
              <a:rPr lang="en-US" sz="1800" dirty="0"/>
              <a:t>Bail hearing if cannot agree on the amount of security.</a:t>
            </a:r>
          </a:p>
          <a:p>
            <a:pPr eaLnBrk="1" hangingPunct="1"/>
            <a:r>
              <a:rPr lang="en-US" sz="1800" dirty="0"/>
              <a:t>Amount of security:  based on best arguable case, but is the </a:t>
            </a:r>
            <a:r>
              <a:rPr lang="en-US" sz="1800" dirty="0" err="1"/>
              <a:t>lessor</a:t>
            </a:r>
            <a:r>
              <a:rPr lang="en-US" sz="1800" dirty="0"/>
              <a:t> of the value of the claim (plus something for costs and interest) or the value of the vessel.   So, if the vessel is worth less than the claim, all you get is the value of the vessel</a:t>
            </a:r>
            <a:r>
              <a:rPr lang="en-US" sz="1800" dirty="0">
                <a:solidFill>
                  <a:srgbClr val="333399"/>
                </a:solidFill>
              </a:rPr>
              <a:t>.</a:t>
            </a:r>
          </a:p>
          <a:p>
            <a:pPr eaLnBrk="1" hangingPunct="1">
              <a:buNone/>
            </a:pPr>
            <a:endParaRPr lang="en-US" dirty="0">
              <a:solidFill>
                <a:srgbClr val="333399"/>
              </a:solidFill>
            </a:endParaRPr>
          </a:p>
          <a:p>
            <a:pPr eaLnBrk="1" hangingPunct="1">
              <a:buNone/>
            </a:pPr>
            <a:r>
              <a:rPr lang="en-US" dirty="0">
                <a:solidFill>
                  <a:srgbClr val="333399"/>
                </a:solidFill>
              </a:rPr>
              <a:t>	</a:t>
            </a:r>
          </a:p>
        </p:txBody>
      </p:sp>
      <p:pic>
        <p:nvPicPr>
          <p:cNvPr id="4" name="Picture 5" descr="http://2.bp.blogspot.com/-fAABcVOriz0/TelIsMX05VI/AAAAAAAAADs/lmbkgYpO9g0/s1600/neon_bail_bond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341675">
            <a:off x="8051288" y="2852076"/>
            <a:ext cx="3487421" cy="175445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3360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593338"/>
          </a:xfrm>
        </p:spPr>
        <p:txBody>
          <a:bodyPr/>
          <a:lstStyle/>
          <a:p>
            <a:pPr eaLnBrk="1" hangingPunct="1">
              <a:defRPr/>
            </a:pPr>
            <a:r>
              <a:rPr lang="en-US" dirty="0" smtClean="0"/>
              <a:t>Ship Arrest</a:t>
            </a:r>
            <a:endParaRPr lang="en-US" dirty="0"/>
          </a:p>
        </p:txBody>
      </p:sp>
      <p:sp>
        <p:nvSpPr>
          <p:cNvPr id="34819" name="Content Placeholder 2"/>
          <p:cNvSpPr>
            <a:spLocks noGrp="1"/>
          </p:cNvSpPr>
          <p:nvPr>
            <p:ph idx="4294967295"/>
          </p:nvPr>
        </p:nvSpPr>
        <p:spPr>
          <a:xfrm>
            <a:off x="522513" y="1600200"/>
            <a:ext cx="6683829" cy="4724400"/>
          </a:xfrm>
          <a:prstGeom prst="rect">
            <a:avLst/>
          </a:prstGeom>
        </p:spPr>
        <p:txBody>
          <a:bodyPr>
            <a:normAutofit fontScale="47500" lnSpcReduction="20000"/>
          </a:bodyPr>
          <a:lstStyle/>
          <a:p>
            <a:pPr eaLnBrk="1" hangingPunct="1">
              <a:buFontTx/>
              <a:buNone/>
            </a:pPr>
            <a:r>
              <a:rPr lang="en-US" sz="3400" b="1" dirty="0" smtClean="0"/>
              <a:t>arrest of ships - Other </a:t>
            </a:r>
            <a:r>
              <a:rPr lang="en-US" sz="3400" b="1" dirty="0"/>
              <a:t>points regarding arrest:</a:t>
            </a:r>
            <a:endParaRPr lang="en-US" sz="3400" dirty="0"/>
          </a:p>
          <a:p>
            <a:pPr eaLnBrk="1" hangingPunct="1">
              <a:buFontTx/>
              <a:buNone/>
            </a:pPr>
            <a:endParaRPr lang="en-US" sz="3400" dirty="0"/>
          </a:p>
          <a:p>
            <a:pPr eaLnBrk="1" hangingPunct="1"/>
            <a:r>
              <a:rPr lang="en-US" sz="3400" dirty="0"/>
              <a:t>Ship must be in Canada for our court to be able to arrest.</a:t>
            </a:r>
          </a:p>
          <a:p>
            <a:pPr eaLnBrk="1" hangingPunct="1"/>
            <a:r>
              <a:rPr lang="en-US" sz="3400" dirty="0" smtClean="0"/>
              <a:t>A </a:t>
            </a:r>
            <a:r>
              <a:rPr lang="en-US" sz="3400" dirty="0"/>
              <a:t>claim for wrongful arrest is very limited and really only available if the arrest was not exercised in good faith.  The </a:t>
            </a:r>
            <a:r>
              <a:rPr lang="en-US" sz="3400" dirty="0" err="1"/>
              <a:t>shipowner</a:t>
            </a:r>
            <a:r>
              <a:rPr lang="en-US" sz="3400" dirty="0"/>
              <a:t> can then get damages for delay and related losses.</a:t>
            </a:r>
          </a:p>
          <a:p>
            <a:r>
              <a:rPr lang="en-US" sz="3400" dirty="0"/>
              <a:t>The cost of security such as a bank guarantee are costs in the lawsuit so if the claimant loses they pay. </a:t>
            </a:r>
            <a:endParaRPr lang="en-US" sz="3400" dirty="0" smtClean="0"/>
          </a:p>
          <a:p>
            <a:r>
              <a:rPr lang="en-US" sz="3400" dirty="0" smtClean="0"/>
              <a:t>Can </a:t>
            </a:r>
            <a:r>
              <a:rPr lang="en-US" sz="3400" dirty="0"/>
              <a:t>arrest a </a:t>
            </a:r>
            <a:r>
              <a:rPr lang="en-US" sz="3400" dirty="0" err="1"/>
              <a:t>sistership</a:t>
            </a:r>
            <a:r>
              <a:rPr lang="en-US" sz="3400" dirty="0"/>
              <a:t> that </a:t>
            </a:r>
            <a:r>
              <a:rPr lang="en-US" sz="3400" u="sng" dirty="0"/>
              <a:t>at the time the action is brought</a:t>
            </a:r>
            <a:r>
              <a:rPr lang="en-US" sz="3400" dirty="0"/>
              <a:t>, is owned </a:t>
            </a:r>
            <a:r>
              <a:rPr lang="en-US" sz="3400" u="sng" dirty="0"/>
              <a:t>by the beneficial owner of the ship that is the subject of the action</a:t>
            </a:r>
            <a:r>
              <a:rPr lang="en-US" sz="3400" dirty="0"/>
              <a:t> (Federal </a:t>
            </a:r>
            <a:r>
              <a:rPr lang="en-US" sz="3400" dirty="0" smtClean="0"/>
              <a:t>Courts </a:t>
            </a:r>
            <a:r>
              <a:rPr lang="en-US" sz="3400" dirty="0"/>
              <a:t>Act, s. 43(8)).  </a:t>
            </a:r>
            <a:endParaRPr lang="en-US" sz="3400" dirty="0" smtClean="0"/>
          </a:p>
          <a:p>
            <a:r>
              <a:rPr lang="en-US" sz="3400" dirty="0" smtClean="0"/>
              <a:t>The </a:t>
            </a:r>
            <a:r>
              <a:rPr lang="en-US" sz="3400" i="1" dirty="0" smtClean="0"/>
              <a:t>cape apricot</a:t>
            </a:r>
            <a:r>
              <a:rPr lang="en-US" sz="3400" dirty="0" smtClean="0"/>
              <a:t> – can you arrest more than one ship?</a:t>
            </a:r>
            <a:endParaRPr lang="en-US" sz="3400" dirty="0"/>
          </a:p>
        </p:txBody>
      </p:sp>
      <p:pic>
        <p:nvPicPr>
          <p:cNvPr id="7" name="Picture 6"/>
          <p:cNvPicPr>
            <a:picLocks noChangeAspect="1"/>
          </p:cNvPicPr>
          <p:nvPr/>
        </p:nvPicPr>
        <p:blipFill>
          <a:blip r:embed="rId2"/>
          <a:stretch>
            <a:fillRect/>
          </a:stretch>
        </p:blipFill>
        <p:spPr>
          <a:xfrm rot="452435">
            <a:off x="7735826" y="2871411"/>
            <a:ext cx="3753519" cy="2181977"/>
          </a:xfrm>
          <a:prstGeom prst="rect">
            <a:avLst/>
          </a:prstGeom>
        </p:spPr>
      </p:pic>
    </p:spTree>
    <p:extLst>
      <p:ext uri="{BB962C8B-B14F-4D97-AF65-F5344CB8AC3E}">
        <p14:creationId xmlns:p14="http://schemas.microsoft.com/office/powerpoint/2010/main" xmlns="" val="3524087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Caveats: Rule 493 - FCA</a:t>
            </a:r>
            <a:endParaRPr lang="en-US" dirty="0"/>
          </a:p>
        </p:txBody>
      </p:sp>
      <p:sp>
        <p:nvSpPr>
          <p:cNvPr id="3" name="Content Placeholder 2"/>
          <p:cNvSpPr>
            <a:spLocks noGrp="1"/>
          </p:cNvSpPr>
          <p:nvPr>
            <p:ph sz="quarter" idx="13"/>
          </p:nvPr>
        </p:nvSpPr>
        <p:spPr/>
        <p:txBody>
          <a:bodyPr>
            <a:normAutofit fontScale="92500" lnSpcReduction="20000"/>
          </a:bodyPr>
          <a:lstStyle/>
          <a:p>
            <a:pPr marL="0" indent="0">
              <a:buNone/>
            </a:pPr>
            <a:r>
              <a:rPr lang="en-US" b="1" dirty="0"/>
              <a:t>Caveat </a:t>
            </a:r>
            <a:r>
              <a:rPr lang="en-US" b="1" dirty="0" smtClean="0"/>
              <a:t>warrant (i.e. Caveat Arrest)</a:t>
            </a:r>
            <a:endParaRPr lang="en-US" b="1" dirty="0"/>
          </a:p>
          <a:p>
            <a:r>
              <a:rPr lang="en-US" dirty="0"/>
              <a:t>493 (1) A person who desires to prevent the arrest of property shall serve and file a caveat warrant in Form 493A undertaking to give, within three days after being required to do so, bail in respect of any action that has been, or may be, brought against the property.</a:t>
            </a:r>
          </a:p>
          <a:p>
            <a:endParaRPr lang="en-US" dirty="0"/>
          </a:p>
          <a:p>
            <a:pPr marL="0" indent="0">
              <a:buNone/>
            </a:pPr>
            <a:r>
              <a:rPr lang="en-US" b="1" dirty="0"/>
              <a:t>Caveat </a:t>
            </a:r>
            <a:r>
              <a:rPr lang="en-US" b="1" dirty="0" smtClean="0"/>
              <a:t>release</a:t>
            </a:r>
            <a:endParaRPr lang="en-US" b="1" dirty="0"/>
          </a:p>
          <a:p>
            <a:r>
              <a:rPr lang="en-US" dirty="0"/>
              <a:t>(2) A person who desires to prevent the release of any property under arrest shall serve and file a caveat release in Form 493B.</a:t>
            </a:r>
          </a:p>
        </p:txBody>
      </p:sp>
    </p:spTree>
    <p:extLst>
      <p:ext uri="{BB962C8B-B14F-4D97-AF65-F5344CB8AC3E}">
        <p14:creationId xmlns:p14="http://schemas.microsoft.com/office/powerpoint/2010/main" xmlns="" val="4120815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6" y="451692"/>
            <a:ext cx="10025974" cy="1002536"/>
          </a:xfrm>
        </p:spPr>
        <p:txBody>
          <a:bodyPr/>
          <a:lstStyle/>
          <a:p>
            <a:pPr eaLnBrk="1" hangingPunct="1">
              <a:defRPr/>
            </a:pPr>
            <a:r>
              <a:rPr lang="en-US" dirty="0" smtClean="0"/>
              <a:t>Cape Apricot</a:t>
            </a:r>
            <a:endParaRPr lang="en-US" dirty="0"/>
          </a:p>
        </p:txBody>
      </p:sp>
      <p:sp>
        <p:nvSpPr>
          <p:cNvPr id="34819" name="Content Placeholder 2"/>
          <p:cNvSpPr>
            <a:spLocks noGrp="1"/>
          </p:cNvSpPr>
          <p:nvPr>
            <p:ph idx="4294967295"/>
          </p:nvPr>
        </p:nvSpPr>
        <p:spPr>
          <a:xfrm>
            <a:off x="363557" y="1600199"/>
            <a:ext cx="3787338" cy="4872789"/>
          </a:xfrm>
          <a:prstGeom prst="rect">
            <a:avLst/>
          </a:prstGeom>
        </p:spPr>
        <p:txBody>
          <a:bodyPr>
            <a:normAutofit/>
          </a:bodyPr>
          <a:lstStyle/>
          <a:p>
            <a:endParaRPr lang="en-US" sz="1800" dirty="0" smtClean="0"/>
          </a:p>
          <a:p>
            <a:endParaRPr lang="en-US" sz="1800" dirty="0" smtClean="0"/>
          </a:p>
          <a:p>
            <a:r>
              <a:rPr lang="en-US" sz="1800" dirty="0" smtClean="0"/>
              <a:t>Westshore </a:t>
            </a:r>
            <a:r>
              <a:rPr lang="en-US" sz="1800" dirty="0"/>
              <a:t>Terminals Ltd. v. </a:t>
            </a:r>
            <a:r>
              <a:rPr lang="en-US" sz="1800" dirty="0" smtClean="0"/>
              <a:t>Leo Ocean</a:t>
            </a:r>
            <a:r>
              <a:rPr lang="en-US" sz="1800" dirty="0"/>
              <a:t>, S.A. 2014 FC </a:t>
            </a:r>
            <a:r>
              <a:rPr lang="en-US" sz="1800" dirty="0" smtClean="0"/>
              <a:t>136</a:t>
            </a:r>
          </a:p>
          <a:p>
            <a:endParaRPr lang="en-US" sz="1800" b="1" dirty="0">
              <a:solidFill>
                <a:srgbClr val="333399"/>
              </a:solidFill>
            </a:endParaRPr>
          </a:p>
          <a:p>
            <a:r>
              <a:rPr lang="en-US" sz="1800" dirty="0"/>
              <a:t>Westshore Terminals Limited Partnership v. Leo Ocean, S.A. 2014 FCA 231</a:t>
            </a:r>
            <a:endParaRPr lang="en-US" sz="1800" b="1" dirty="0" smtClean="0">
              <a:solidFill>
                <a:srgbClr val="333399"/>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481014" y="1454228"/>
            <a:ext cx="6458736" cy="4295059"/>
          </a:xfrm>
          <a:prstGeom prst="rect">
            <a:avLst/>
          </a:prstGeom>
        </p:spPr>
      </p:pic>
    </p:spTree>
    <p:extLst>
      <p:ext uri="{BB962C8B-B14F-4D97-AF65-F5344CB8AC3E}">
        <p14:creationId xmlns:p14="http://schemas.microsoft.com/office/powerpoint/2010/main" xmlns="" val="2617653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Findings of cape apricot</a:t>
            </a:r>
            <a:endParaRPr lang="en-US" sz="4000" dirty="0"/>
          </a:p>
        </p:txBody>
      </p:sp>
      <p:sp>
        <p:nvSpPr>
          <p:cNvPr id="3" name="Content Placeholder 2"/>
          <p:cNvSpPr>
            <a:spLocks noGrp="1"/>
          </p:cNvSpPr>
          <p:nvPr>
            <p:ph sz="quarter" idx="13"/>
          </p:nvPr>
        </p:nvSpPr>
        <p:spPr/>
        <p:txBody>
          <a:bodyPr>
            <a:normAutofit/>
          </a:bodyPr>
          <a:lstStyle/>
          <a:p>
            <a:r>
              <a:rPr lang="en-US" sz="2400" dirty="0" smtClean="0"/>
              <a:t>“any” means “anyone ship”</a:t>
            </a:r>
          </a:p>
          <a:p>
            <a:pPr marL="0" indent="0">
              <a:buNone/>
            </a:pPr>
            <a:endParaRPr lang="en-US" sz="1100" dirty="0" smtClean="0"/>
          </a:p>
          <a:p>
            <a:r>
              <a:rPr lang="en-US" sz="2400" dirty="0" smtClean="0"/>
              <a:t>Option but risk</a:t>
            </a:r>
          </a:p>
          <a:p>
            <a:pPr marL="0" indent="0">
              <a:buNone/>
            </a:pPr>
            <a:endParaRPr lang="en-US" sz="1200" dirty="0" smtClean="0"/>
          </a:p>
          <a:p>
            <a:r>
              <a:rPr lang="en-US" sz="2400" dirty="0" smtClean="0"/>
              <a:t>Security only to value of vessel</a:t>
            </a:r>
            <a:endParaRPr lang="en-US" sz="2400" dirty="0"/>
          </a:p>
        </p:txBody>
      </p:sp>
    </p:spTree>
    <p:extLst>
      <p:ext uri="{BB962C8B-B14F-4D97-AF65-F5344CB8AC3E}">
        <p14:creationId xmlns:p14="http://schemas.microsoft.com/office/powerpoint/2010/main" xmlns="" val="3851330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981683"/>
          </a:xfrm>
        </p:spPr>
        <p:txBody>
          <a:bodyPr/>
          <a:lstStyle/>
          <a:p>
            <a:pPr eaLnBrk="1" hangingPunct="1">
              <a:defRPr/>
            </a:pPr>
            <a:r>
              <a:rPr lang="en-US" dirty="0" smtClean="0"/>
              <a:t>Maritime liens</a:t>
            </a:r>
            <a:endParaRPr lang="en-US" dirty="0"/>
          </a:p>
        </p:txBody>
      </p:sp>
      <p:sp>
        <p:nvSpPr>
          <p:cNvPr id="35843" name="Content Placeholder 2"/>
          <p:cNvSpPr>
            <a:spLocks noGrp="1"/>
          </p:cNvSpPr>
          <p:nvPr>
            <p:ph idx="4294967295"/>
          </p:nvPr>
        </p:nvSpPr>
        <p:spPr>
          <a:xfrm>
            <a:off x="805543" y="1687285"/>
            <a:ext cx="6553200" cy="4724400"/>
          </a:xfrm>
          <a:prstGeom prst="rect">
            <a:avLst/>
          </a:prstGeom>
        </p:spPr>
        <p:txBody>
          <a:bodyPr>
            <a:normAutofit/>
          </a:bodyPr>
          <a:lstStyle/>
          <a:p>
            <a:pPr eaLnBrk="1" hangingPunct="1">
              <a:buFontTx/>
              <a:buNone/>
            </a:pPr>
            <a:r>
              <a:rPr lang="en-US" b="1" dirty="0" smtClean="0"/>
              <a:t>	Maritime Liens (as distinct from a simple right to arrest)</a:t>
            </a:r>
            <a:endParaRPr lang="en-US" b="1" u="sng" dirty="0" smtClean="0"/>
          </a:p>
          <a:p>
            <a:pPr eaLnBrk="1" hangingPunct="1"/>
            <a:r>
              <a:rPr lang="en-US" dirty="0" smtClean="0"/>
              <a:t>Usually enforced by arrest but are different from the simple right of arrest:</a:t>
            </a:r>
          </a:p>
          <a:p>
            <a:pPr lvl="1"/>
            <a:r>
              <a:rPr lang="en-US" dirty="0" smtClean="0"/>
              <a:t>Privileged claim – has priority over simple arrest claims;</a:t>
            </a:r>
          </a:p>
          <a:p>
            <a:pPr lvl="1"/>
            <a:r>
              <a:rPr lang="en-US" dirty="0" smtClean="0"/>
              <a:t>Arises automatically – no formality required.</a:t>
            </a:r>
          </a:p>
          <a:p>
            <a:pPr lvl="1"/>
            <a:r>
              <a:rPr lang="en-US" dirty="0" smtClean="0"/>
              <a:t>Attaches immediately;</a:t>
            </a:r>
          </a:p>
          <a:p>
            <a:pPr lvl="1" eaLnBrk="1" hangingPunct="1"/>
            <a:r>
              <a:rPr lang="en-US" dirty="0" smtClean="0"/>
              <a:t>Travels with the ship - Survive transfer of ownership or change of registration; and </a:t>
            </a:r>
          </a:p>
          <a:p>
            <a:pPr lvl="1" eaLnBrk="1" hangingPunct="1"/>
            <a:r>
              <a:rPr lang="en-US" dirty="0" smtClean="0"/>
              <a:t>Direct contract or tort Liability of owner not usually necessary.</a:t>
            </a:r>
          </a:p>
        </p:txBody>
      </p:sp>
      <p:pic>
        <p:nvPicPr>
          <p:cNvPr id="3074" name="Picture 2" descr="https://bearlawyer.files.wordpress.com/2011/05/161bl1.jpg?w=500&amp;h=54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753976" y="1982560"/>
            <a:ext cx="3810000" cy="41338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61496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857743"/>
          </a:xfrm>
        </p:spPr>
        <p:txBody>
          <a:bodyPr/>
          <a:lstStyle/>
          <a:p>
            <a:pPr eaLnBrk="1" hangingPunct="1">
              <a:defRPr/>
            </a:pPr>
            <a:r>
              <a:rPr lang="en-US" dirty="0" smtClean="0"/>
              <a:t>Maritime liens</a:t>
            </a:r>
            <a:endParaRPr lang="en-US" dirty="0"/>
          </a:p>
        </p:txBody>
      </p:sp>
      <p:sp>
        <p:nvSpPr>
          <p:cNvPr id="35843" name="Content Placeholder 2"/>
          <p:cNvSpPr>
            <a:spLocks noGrp="1"/>
          </p:cNvSpPr>
          <p:nvPr>
            <p:ph idx="4294967295"/>
          </p:nvPr>
        </p:nvSpPr>
        <p:spPr>
          <a:xfrm>
            <a:off x="804231" y="1600200"/>
            <a:ext cx="7194015" cy="4724400"/>
          </a:xfrm>
          <a:prstGeom prst="rect">
            <a:avLst/>
          </a:prstGeom>
        </p:spPr>
        <p:txBody>
          <a:bodyPr>
            <a:normAutofit fontScale="70000" lnSpcReduction="20000"/>
          </a:bodyPr>
          <a:lstStyle/>
          <a:p>
            <a:pPr eaLnBrk="1" hangingPunct="1">
              <a:buFontTx/>
              <a:buNone/>
            </a:pPr>
            <a:r>
              <a:rPr lang="en-US" b="1" dirty="0" smtClean="0"/>
              <a:t>Maritime Liens – traditional </a:t>
            </a:r>
            <a:r>
              <a:rPr lang="en-US" sz="2400" b="1" dirty="0" smtClean="0"/>
              <a:t>Maritime </a:t>
            </a:r>
            <a:r>
              <a:rPr lang="en-US" sz="2400" b="1" dirty="0"/>
              <a:t>liens </a:t>
            </a:r>
            <a:r>
              <a:rPr lang="en-US" sz="2400" b="1" dirty="0" smtClean="0"/>
              <a:t>include: </a:t>
            </a:r>
          </a:p>
          <a:p>
            <a:pPr lvl="1" eaLnBrk="1" hangingPunct="1"/>
            <a:r>
              <a:rPr lang="en-US" sz="2400" dirty="0" smtClean="0"/>
              <a:t>Court costs, </a:t>
            </a:r>
            <a:r>
              <a:rPr lang="en-US" sz="2400" i="1" dirty="0" err="1" smtClean="0"/>
              <a:t>custodia</a:t>
            </a:r>
            <a:r>
              <a:rPr lang="en-US" sz="2400" i="1" dirty="0" smtClean="0"/>
              <a:t> </a:t>
            </a:r>
            <a:r>
              <a:rPr lang="en-US" sz="2400" i="1" dirty="0" err="1" smtClean="0"/>
              <a:t>legis</a:t>
            </a:r>
            <a:r>
              <a:rPr lang="en-US" sz="2400" dirty="0" smtClean="0"/>
              <a:t> and Attorney’s fees;</a:t>
            </a:r>
          </a:p>
          <a:p>
            <a:pPr lvl="1" eaLnBrk="1" hangingPunct="1"/>
            <a:r>
              <a:rPr lang="en-US" sz="2400" dirty="0" smtClean="0"/>
              <a:t>Seaman’s and master’s wages;</a:t>
            </a:r>
          </a:p>
          <a:p>
            <a:pPr lvl="1" eaLnBrk="1" hangingPunct="1"/>
            <a:r>
              <a:rPr lang="en-US" sz="2400" dirty="0" smtClean="0"/>
              <a:t>Salvage liens;</a:t>
            </a:r>
          </a:p>
          <a:p>
            <a:pPr lvl="1" eaLnBrk="1" hangingPunct="1"/>
            <a:r>
              <a:rPr lang="en-US" sz="2400" dirty="0" smtClean="0"/>
              <a:t>Collision damage and ship tort liens;</a:t>
            </a:r>
          </a:p>
          <a:p>
            <a:pPr lvl="1" eaLnBrk="1" hangingPunct="1"/>
            <a:r>
              <a:rPr lang="en-US" sz="2400" dirty="0" smtClean="0"/>
              <a:t>Master’s disbursements;</a:t>
            </a:r>
          </a:p>
          <a:p>
            <a:pPr lvl="1" eaLnBrk="1" hangingPunct="1"/>
            <a:r>
              <a:rPr lang="en-US" sz="2400" dirty="0" smtClean="0"/>
              <a:t>S 139 maritime liens.</a:t>
            </a:r>
          </a:p>
          <a:p>
            <a:pPr marL="0" indent="0">
              <a:buNone/>
            </a:pPr>
            <a:r>
              <a:rPr lang="en-US" sz="2600" dirty="0" smtClean="0"/>
              <a:t>Quasi maritime liens:</a:t>
            </a:r>
          </a:p>
          <a:p>
            <a:pPr lvl="1"/>
            <a:r>
              <a:rPr lang="en-US" sz="2400" dirty="0" smtClean="0"/>
              <a:t>General average;</a:t>
            </a:r>
          </a:p>
          <a:p>
            <a:pPr lvl="1"/>
            <a:r>
              <a:rPr lang="en-US" sz="2400" dirty="0" smtClean="0"/>
              <a:t>Pilotage.</a:t>
            </a:r>
          </a:p>
          <a:p>
            <a:pPr marL="0" indent="0">
              <a:buNone/>
            </a:pPr>
            <a:r>
              <a:rPr lang="en-US" sz="2600" dirty="0" smtClean="0"/>
              <a:t>Priority type claims:</a:t>
            </a:r>
          </a:p>
          <a:p>
            <a:pPr lvl="1"/>
            <a:r>
              <a:rPr lang="en-US" sz="2400" dirty="0" smtClean="0"/>
              <a:t>Preferred </a:t>
            </a:r>
            <a:r>
              <a:rPr lang="en-US" sz="2400" dirty="0"/>
              <a:t>ships </a:t>
            </a:r>
            <a:r>
              <a:rPr lang="en-US" sz="2400" dirty="0" smtClean="0"/>
              <a:t>mortgages;</a:t>
            </a:r>
            <a:endParaRPr lang="en-US" sz="2400" dirty="0"/>
          </a:p>
          <a:p>
            <a:pPr lvl="1" eaLnBrk="1" hangingPunct="1"/>
            <a:r>
              <a:rPr lang="en-US" sz="2400" dirty="0" smtClean="0"/>
              <a:t>Dock </a:t>
            </a:r>
            <a:r>
              <a:rPr lang="en-US" sz="2400" dirty="0"/>
              <a:t>and </a:t>
            </a:r>
            <a:r>
              <a:rPr lang="en-US" sz="2400" dirty="0" err="1"/>
              <a:t>harbour</a:t>
            </a:r>
            <a:r>
              <a:rPr lang="en-US" sz="2400" dirty="0"/>
              <a:t> dues, etc.</a:t>
            </a: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70024" y="2523907"/>
            <a:ext cx="5360026" cy="2876985"/>
          </a:xfrm>
          <a:prstGeom prst="rect">
            <a:avLst/>
          </a:prstGeom>
        </p:spPr>
      </p:pic>
    </p:spTree>
    <p:extLst>
      <p:ext uri="{BB962C8B-B14F-4D97-AF65-F5344CB8AC3E}">
        <p14:creationId xmlns:p14="http://schemas.microsoft.com/office/powerpoint/2010/main" xmlns="" val="1200739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Usual order of priorities</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a:t>Court costs and Marshall’s expenses (</a:t>
            </a:r>
            <a:r>
              <a:rPr lang="en-US" dirty="0" err="1"/>
              <a:t>Custodia</a:t>
            </a:r>
            <a:r>
              <a:rPr lang="en-US" dirty="0"/>
              <a:t> </a:t>
            </a:r>
            <a:r>
              <a:rPr lang="en-US" dirty="0" err="1"/>
              <a:t>Legis</a:t>
            </a:r>
            <a:r>
              <a:rPr lang="en-US" dirty="0"/>
              <a:t>); </a:t>
            </a:r>
          </a:p>
          <a:p>
            <a:r>
              <a:rPr lang="en-US" dirty="0"/>
              <a:t>Possessory liens predating other liens; </a:t>
            </a:r>
          </a:p>
          <a:p>
            <a:r>
              <a:rPr lang="en-US" dirty="0"/>
              <a:t>Statutory liens (including the statutory lien for seaman’s wages under the Canada Shipping Act); </a:t>
            </a:r>
          </a:p>
          <a:p>
            <a:r>
              <a:rPr lang="en-US" dirty="0"/>
              <a:t>Maritime liens (including foreign maritime liens); </a:t>
            </a:r>
          </a:p>
          <a:p>
            <a:r>
              <a:rPr lang="en-US" dirty="0"/>
              <a:t>Possessory liens arising after other maritime liens; </a:t>
            </a:r>
          </a:p>
          <a:p>
            <a:r>
              <a:rPr lang="en-US" dirty="0"/>
              <a:t>Claims by mortgage holders; and </a:t>
            </a:r>
          </a:p>
          <a:p>
            <a:r>
              <a:rPr lang="en-US" dirty="0"/>
              <a:t>Statutory rights in rem (including ship repairers and necessaries suppliers). </a:t>
            </a:r>
          </a:p>
          <a:p>
            <a:endParaRPr lang="en-US" dirty="0"/>
          </a:p>
        </p:txBody>
      </p:sp>
    </p:spTree>
    <p:extLst>
      <p:ext uri="{BB962C8B-B14F-4D97-AF65-F5344CB8AC3E}">
        <p14:creationId xmlns:p14="http://schemas.microsoft.com/office/powerpoint/2010/main" xmlns="" val="676775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Marlex</a:t>
            </a:r>
            <a:r>
              <a:rPr lang="en-US" dirty="0"/>
              <a:t> Petroleum Inc. v. </a:t>
            </a:r>
            <a:r>
              <a:rPr lang="en-US" dirty="0" err="1"/>
              <a:t>Har</a:t>
            </a:r>
            <a:r>
              <a:rPr lang="en-US" dirty="0"/>
              <a:t> Rai (The)</a:t>
            </a:r>
          </a:p>
        </p:txBody>
      </p:sp>
      <p:pic>
        <p:nvPicPr>
          <p:cNvPr id="4" name="Content Placeholder 3"/>
          <p:cNvPicPr>
            <a:picLocks noGrp="1" noChangeAspect="1"/>
          </p:cNvPicPr>
          <p:nvPr>
            <p:ph sz="quarter" idx="13"/>
          </p:nvPr>
        </p:nvPicPr>
        <p:blipFill>
          <a:blip r:embed="rId2"/>
          <a:stretch>
            <a:fillRect/>
          </a:stretch>
        </p:blipFill>
        <p:spPr>
          <a:xfrm>
            <a:off x="2434778" y="1864895"/>
            <a:ext cx="7322444" cy="4539916"/>
          </a:xfrm>
          <a:prstGeom prst="rect">
            <a:avLst/>
          </a:prstGeom>
        </p:spPr>
      </p:pic>
    </p:spTree>
    <p:extLst>
      <p:ext uri="{BB962C8B-B14F-4D97-AF65-F5344CB8AC3E}">
        <p14:creationId xmlns:p14="http://schemas.microsoft.com/office/powerpoint/2010/main" xmlns="" val="1165008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9998867" cy="861367"/>
          </a:xfrm>
        </p:spPr>
        <p:txBody>
          <a:bodyPr>
            <a:normAutofit fontScale="90000"/>
          </a:bodyPr>
          <a:lstStyle/>
          <a:p>
            <a:r>
              <a:rPr lang="en-US" dirty="0"/>
              <a:t>Maritime Liens - s. 139 of the Marine liability act</a:t>
            </a:r>
          </a:p>
        </p:txBody>
      </p:sp>
      <p:sp>
        <p:nvSpPr>
          <p:cNvPr id="3" name="Content Placeholder 2"/>
          <p:cNvSpPr>
            <a:spLocks noGrp="1"/>
          </p:cNvSpPr>
          <p:nvPr>
            <p:ph sz="quarter" idx="13"/>
          </p:nvPr>
        </p:nvSpPr>
        <p:spPr>
          <a:xfrm>
            <a:off x="913774" y="1624264"/>
            <a:ext cx="10363826" cy="4166936"/>
          </a:xfrm>
        </p:spPr>
        <p:txBody>
          <a:bodyPr>
            <a:noAutofit/>
          </a:bodyPr>
          <a:lstStyle/>
          <a:p>
            <a:pPr marL="0" indent="0">
              <a:buNone/>
            </a:pPr>
            <a:r>
              <a:rPr lang="en-US" sz="1050" b="1" dirty="0"/>
              <a:t>139</a:t>
            </a:r>
            <a:r>
              <a:rPr lang="en-US" sz="1050" dirty="0"/>
              <a:t> </a:t>
            </a:r>
            <a:r>
              <a:rPr lang="en-US" sz="1050" b="1" dirty="0"/>
              <a:t>(1)</a:t>
            </a:r>
            <a:r>
              <a:rPr lang="en-US" sz="1050" dirty="0"/>
              <a:t> In this section, </a:t>
            </a:r>
            <a:r>
              <a:rPr lang="en-US" sz="1050" b="1" i="1" dirty="0"/>
              <a:t>foreign vessel</a:t>
            </a:r>
            <a:r>
              <a:rPr lang="en-US" sz="1050" dirty="0"/>
              <a:t> has the same meaning as in </a:t>
            </a:r>
            <a:r>
              <a:rPr lang="en-US" sz="1050" dirty="0">
                <a:hlinkClick r:id="rId2"/>
              </a:rPr>
              <a:t>section 2</a:t>
            </a:r>
            <a:r>
              <a:rPr lang="en-US" sz="1050" dirty="0"/>
              <a:t> of the </a:t>
            </a:r>
            <a:r>
              <a:rPr lang="en-US" sz="1050" i="1" dirty="0">
                <a:hlinkClick r:id="rId2"/>
              </a:rPr>
              <a:t>Canada Shipping Act, 2001</a:t>
            </a:r>
            <a:r>
              <a:rPr lang="en-US" sz="1050" dirty="0"/>
              <a:t>.</a:t>
            </a:r>
          </a:p>
          <a:p>
            <a:pPr marL="0" indent="0">
              <a:buNone/>
            </a:pPr>
            <a:r>
              <a:rPr lang="en-US" sz="1050" b="1" dirty="0"/>
              <a:t>Maritime lien</a:t>
            </a:r>
          </a:p>
          <a:p>
            <a:pPr marL="0" indent="0">
              <a:buNone/>
            </a:pPr>
            <a:r>
              <a:rPr lang="en-US" sz="1050" b="1" dirty="0"/>
              <a:t>(2)</a:t>
            </a:r>
            <a:r>
              <a:rPr lang="en-US" sz="1050" dirty="0"/>
              <a:t> A person, carrying on business in Canada, has a maritime lien against a foreign vessel for claims that arise</a:t>
            </a:r>
          </a:p>
          <a:p>
            <a:pPr marL="457200" lvl="1" indent="0">
              <a:buNone/>
            </a:pPr>
            <a:r>
              <a:rPr lang="en-US" sz="1000" b="1" dirty="0"/>
              <a:t>(a)</a:t>
            </a:r>
            <a:r>
              <a:rPr lang="en-US" sz="1000" dirty="0"/>
              <a:t> in respect of goods, materials or services wherever supplied to the foreign vessel for its operation or maintenance, including, without restricting the generality of the foregoing, stevedoring and </a:t>
            </a:r>
            <a:r>
              <a:rPr lang="en-US" sz="1000" dirty="0" err="1"/>
              <a:t>lighterage</a:t>
            </a:r>
            <a:r>
              <a:rPr lang="en-US" sz="1000" dirty="0"/>
              <a:t>; or</a:t>
            </a:r>
          </a:p>
          <a:p>
            <a:pPr marL="457200" lvl="1" indent="0">
              <a:buNone/>
            </a:pPr>
            <a:r>
              <a:rPr lang="en-US" sz="1000" b="1" dirty="0"/>
              <a:t>(b)</a:t>
            </a:r>
            <a:r>
              <a:rPr lang="en-US" sz="1000" dirty="0"/>
              <a:t> out of a contract relating to the repair or equipping of the foreign vessel.</a:t>
            </a:r>
          </a:p>
          <a:p>
            <a:pPr marL="0" indent="0">
              <a:buNone/>
            </a:pPr>
            <a:r>
              <a:rPr lang="en-US" sz="1050" b="1" dirty="0"/>
              <a:t>Services requested by owner</a:t>
            </a:r>
          </a:p>
          <a:p>
            <a:pPr marL="0" indent="0">
              <a:buNone/>
            </a:pPr>
            <a:r>
              <a:rPr lang="en-US" sz="1050" b="1" dirty="0"/>
              <a:t>(2.1)</a:t>
            </a:r>
            <a:r>
              <a:rPr lang="en-US" sz="1050" dirty="0"/>
              <a:t> Subject to </a:t>
            </a:r>
            <a:r>
              <a:rPr lang="en-US" sz="1050" dirty="0">
                <a:hlinkClick r:id="rId2"/>
              </a:rPr>
              <a:t>section 251</a:t>
            </a:r>
            <a:r>
              <a:rPr lang="en-US" sz="1050" dirty="0"/>
              <a:t> of the </a:t>
            </a:r>
            <a:r>
              <a:rPr lang="en-US" sz="1050" i="1" dirty="0">
                <a:hlinkClick r:id="rId2"/>
              </a:rPr>
              <a:t>Canada Shipping Act, 2001</a:t>
            </a:r>
            <a:r>
              <a:rPr lang="en-US" sz="1050" dirty="0"/>
              <a:t>, for the purposes of paragraph (2)(a), with respect to stevedoring or </a:t>
            </a:r>
            <a:r>
              <a:rPr lang="en-US" sz="1050" dirty="0" err="1"/>
              <a:t>lighterage</a:t>
            </a:r>
            <a:r>
              <a:rPr lang="en-US" sz="1050" dirty="0"/>
              <a:t>, the services must have been provided at the request of the owner of the foreign vessel or a person acting on the owner’s behalf.</a:t>
            </a:r>
          </a:p>
          <a:p>
            <a:pPr marL="0" indent="0">
              <a:buNone/>
            </a:pPr>
            <a:r>
              <a:rPr lang="en-US" sz="1050" b="1" dirty="0"/>
              <a:t>Exception</a:t>
            </a:r>
          </a:p>
          <a:p>
            <a:pPr marL="0" indent="0">
              <a:buNone/>
            </a:pPr>
            <a:r>
              <a:rPr lang="en-US" sz="1050" b="1" dirty="0"/>
              <a:t>(3)</a:t>
            </a:r>
            <a:r>
              <a:rPr lang="en-US" sz="1050" dirty="0"/>
              <a:t> A maritime lien against a foreign vessel may be enforced by an action </a:t>
            </a:r>
            <a:r>
              <a:rPr lang="en-US" sz="1050" i="1" dirty="0"/>
              <a:t>in rem</a:t>
            </a:r>
            <a:r>
              <a:rPr lang="en-US" sz="1050" dirty="0"/>
              <a:t> against a foreign vessel unless</a:t>
            </a:r>
          </a:p>
          <a:p>
            <a:pPr marL="457200" lvl="1" indent="0">
              <a:buNone/>
            </a:pPr>
            <a:r>
              <a:rPr lang="en-US" sz="1000" b="1" dirty="0"/>
              <a:t>(a)</a:t>
            </a:r>
            <a:r>
              <a:rPr lang="en-US" sz="1000" dirty="0"/>
              <a:t> the vessel is a warship, coast guard ship or police vessel; or</a:t>
            </a:r>
          </a:p>
          <a:p>
            <a:pPr marL="457200" lvl="1" indent="0">
              <a:buNone/>
            </a:pPr>
            <a:r>
              <a:rPr lang="en-US" sz="1000" b="1" dirty="0"/>
              <a:t>(b)</a:t>
            </a:r>
            <a:r>
              <a:rPr lang="en-US" sz="1000" dirty="0"/>
              <a:t> at the time the claim arises or the action is commenced, the vessel is being used exclusively for non-commercial governmental purposes.</a:t>
            </a:r>
          </a:p>
          <a:p>
            <a:pPr marL="0" indent="0">
              <a:buNone/>
            </a:pPr>
            <a:r>
              <a:rPr lang="en-US" sz="1050" b="1" i="1" dirty="0"/>
              <a:t>Federal Courts Act</a:t>
            </a:r>
            <a:endParaRPr lang="en-US" sz="1050" b="1" dirty="0"/>
          </a:p>
          <a:p>
            <a:pPr marL="0" indent="0">
              <a:buNone/>
            </a:pPr>
            <a:r>
              <a:rPr lang="en-US" sz="1050" b="1" dirty="0"/>
              <a:t>(4)</a:t>
            </a:r>
            <a:r>
              <a:rPr lang="en-US" sz="1050" dirty="0"/>
              <a:t> Subsection 43(3) of the </a:t>
            </a:r>
            <a:r>
              <a:rPr lang="en-US" sz="1050" i="1" dirty="0"/>
              <a:t>Federal Courts Act</a:t>
            </a:r>
            <a:r>
              <a:rPr lang="en-US" sz="1050" dirty="0"/>
              <a:t> does not apply to a claim secured by a maritime lien under this section</a:t>
            </a:r>
            <a:r>
              <a:rPr lang="en-US" sz="1050" dirty="0" smtClean="0"/>
              <a:t>.</a:t>
            </a:r>
            <a:endParaRPr lang="en-US" sz="1050" dirty="0"/>
          </a:p>
        </p:txBody>
      </p:sp>
    </p:spTree>
    <p:extLst>
      <p:ext uri="{BB962C8B-B14F-4D97-AF65-F5344CB8AC3E}">
        <p14:creationId xmlns:p14="http://schemas.microsoft.com/office/powerpoint/2010/main" xmlns="" val="2042794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978929"/>
          </a:xfrm>
        </p:spPr>
        <p:txBody>
          <a:bodyPr/>
          <a:lstStyle/>
          <a:p>
            <a:pPr eaLnBrk="1" hangingPunct="1">
              <a:defRPr/>
            </a:pPr>
            <a:r>
              <a:rPr lang="en-US" dirty="0" smtClean="0"/>
              <a:t>Ship Arrest</a:t>
            </a:r>
            <a:endParaRPr lang="en-US" dirty="0"/>
          </a:p>
        </p:txBody>
      </p:sp>
      <p:sp>
        <p:nvSpPr>
          <p:cNvPr id="33795" name="Content Placeholder 2"/>
          <p:cNvSpPr>
            <a:spLocks noGrp="1"/>
          </p:cNvSpPr>
          <p:nvPr>
            <p:ph idx="4294967295"/>
          </p:nvPr>
        </p:nvSpPr>
        <p:spPr>
          <a:xfrm>
            <a:off x="550845" y="2051222"/>
            <a:ext cx="6323679" cy="3501279"/>
          </a:xfrm>
          <a:prstGeom prst="rect">
            <a:avLst/>
          </a:prstGeom>
        </p:spPr>
        <p:txBody>
          <a:bodyPr>
            <a:normAutofit fontScale="92500" lnSpcReduction="10000"/>
          </a:bodyPr>
          <a:lstStyle/>
          <a:p>
            <a:pPr eaLnBrk="1" hangingPunct="1">
              <a:buFontTx/>
              <a:buNone/>
            </a:pPr>
            <a:r>
              <a:rPr lang="en-US" b="1" i="1" dirty="0" smtClean="0"/>
              <a:t>In Rem</a:t>
            </a:r>
            <a:r>
              <a:rPr lang="en-US" b="1" dirty="0" smtClean="0"/>
              <a:t> jurisdiction</a:t>
            </a:r>
            <a:br>
              <a:rPr lang="en-US" b="1" dirty="0" smtClean="0"/>
            </a:br>
            <a:endParaRPr lang="en-US" b="1" dirty="0" smtClean="0"/>
          </a:p>
          <a:p>
            <a:pPr eaLnBrk="1" hangingPunct="1"/>
            <a:r>
              <a:rPr lang="en-US" dirty="0" smtClean="0"/>
              <a:t>Not available in all courts</a:t>
            </a:r>
          </a:p>
          <a:p>
            <a:pPr eaLnBrk="1" hangingPunct="1"/>
            <a:r>
              <a:rPr lang="en-US" dirty="0" smtClean="0"/>
              <a:t>Extraordinary legal tool</a:t>
            </a:r>
          </a:p>
          <a:p>
            <a:pPr eaLnBrk="1" hangingPunct="1"/>
            <a:r>
              <a:rPr lang="en-US" dirty="0" smtClean="0"/>
              <a:t>Simple to use</a:t>
            </a:r>
          </a:p>
          <a:p>
            <a:pPr eaLnBrk="1" hangingPunct="1"/>
            <a:r>
              <a:rPr lang="en-US" dirty="0" smtClean="0"/>
              <a:t>Fairly inexpensive (no bond)</a:t>
            </a:r>
          </a:p>
          <a:p>
            <a:pPr eaLnBrk="1" hangingPunct="1"/>
            <a:r>
              <a:rPr lang="en-US" dirty="0" smtClean="0"/>
              <a:t>Secures jurisdiction</a:t>
            </a:r>
          </a:p>
          <a:p>
            <a:pPr eaLnBrk="1" hangingPunct="1"/>
            <a:r>
              <a:rPr lang="en-US" dirty="0" smtClean="0"/>
              <a:t>Provides security</a:t>
            </a:r>
          </a:p>
          <a:p>
            <a:pPr eaLnBrk="1" hangingPunct="1"/>
            <a:endParaRPr lang="en-US" dirty="0" smtClean="0"/>
          </a:p>
        </p:txBody>
      </p:sp>
      <p:graphicFrame>
        <p:nvGraphicFramePr>
          <p:cNvPr id="4" name="Object 6"/>
          <p:cNvGraphicFramePr>
            <a:graphicFrameLocks noChangeAspect="1"/>
          </p:cNvGraphicFramePr>
          <p:nvPr>
            <p:extLst>
              <p:ext uri="{D42A27DB-BD31-4B8C-83A1-F6EECF244321}">
                <p14:modId xmlns:p14="http://schemas.microsoft.com/office/powerpoint/2010/main" xmlns="" val="3507221962"/>
              </p:ext>
            </p:extLst>
          </p:nvPr>
        </p:nvGraphicFramePr>
        <p:xfrm>
          <a:off x="7456583" y="1693661"/>
          <a:ext cx="3429000" cy="4216400"/>
        </p:xfrm>
        <a:graphic>
          <a:graphicData uri="http://schemas.openxmlformats.org/presentationml/2006/ole">
            <p:oleObj spid="_x0000_s1040" name="Acrobat Document" r:id="rId3" imgW="5526000" imgH="7110000" progId="AcroExch.Document.DC">
              <p:embed/>
            </p:oleObj>
          </a:graphicData>
        </a:graphic>
      </p:graphicFrame>
    </p:spTree>
    <p:extLst>
      <p:ext uri="{BB962C8B-B14F-4D97-AF65-F5344CB8AC3E}">
        <p14:creationId xmlns:p14="http://schemas.microsoft.com/office/powerpoint/2010/main" xmlns="" val="3674649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857743"/>
          </a:xfrm>
        </p:spPr>
        <p:txBody>
          <a:bodyPr/>
          <a:lstStyle/>
          <a:p>
            <a:pPr eaLnBrk="1" hangingPunct="1">
              <a:defRPr/>
            </a:pPr>
            <a:r>
              <a:rPr lang="en-US" dirty="0" smtClean="0"/>
              <a:t>Maritime Liens for Necessaries </a:t>
            </a:r>
            <a:endParaRPr lang="en-US" dirty="0"/>
          </a:p>
        </p:txBody>
      </p:sp>
      <p:sp>
        <p:nvSpPr>
          <p:cNvPr id="36867" name="Content Placeholder 2"/>
          <p:cNvSpPr>
            <a:spLocks noGrp="1"/>
          </p:cNvSpPr>
          <p:nvPr>
            <p:ph idx="4294967295"/>
          </p:nvPr>
        </p:nvSpPr>
        <p:spPr>
          <a:xfrm>
            <a:off x="561861" y="1600200"/>
            <a:ext cx="6081828" cy="4386263"/>
          </a:xfrm>
          <a:prstGeom prst="rect">
            <a:avLst/>
          </a:prstGeom>
        </p:spPr>
        <p:txBody>
          <a:bodyPr>
            <a:normAutofit fontScale="92500"/>
          </a:bodyPr>
          <a:lstStyle/>
          <a:p>
            <a:pPr eaLnBrk="1" hangingPunct="1">
              <a:buFontTx/>
              <a:buNone/>
            </a:pPr>
            <a:r>
              <a:rPr lang="en-US" b="1" dirty="0" smtClean="0"/>
              <a:t>Maritime Liens - s. 139 of the Marine liability act</a:t>
            </a:r>
          </a:p>
          <a:p>
            <a:pPr eaLnBrk="1" hangingPunct="1">
              <a:buFontTx/>
              <a:buNone/>
            </a:pPr>
            <a:endParaRPr lang="en-US" dirty="0" smtClean="0"/>
          </a:p>
          <a:p>
            <a:pPr eaLnBrk="1" hangingPunct="1">
              <a:buFontTx/>
              <a:buNone/>
            </a:pPr>
            <a:r>
              <a:rPr lang="en-US" dirty="0" smtClean="0"/>
              <a:t>	Amendments to the </a:t>
            </a:r>
            <a:r>
              <a:rPr lang="en-US" i="1" dirty="0" smtClean="0"/>
              <a:t>Marine Liability Act </a:t>
            </a:r>
            <a:r>
              <a:rPr lang="en-US" dirty="0" smtClean="0"/>
              <a:t>created a new maritime lien for “necessary suppliers” under s. 139.</a:t>
            </a:r>
          </a:p>
          <a:p>
            <a:pPr lvl="1"/>
            <a:r>
              <a:rPr lang="en-US" dirty="0"/>
              <a:t>Canadian necessary suppliers now have rights similar to their U.S. </a:t>
            </a:r>
            <a:r>
              <a:rPr lang="en-US" dirty="0" smtClean="0"/>
              <a:t>counterparts. </a:t>
            </a:r>
            <a:endParaRPr lang="en-US" dirty="0"/>
          </a:p>
          <a:p>
            <a:pPr lvl="1"/>
            <a:r>
              <a:rPr lang="en-US" dirty="0" smtClean="0"/>
              <a:t>Must be Canadian supplier.</a:t>
            </a:r>
          </a:p>
          <a:p>
            <a:pPr lvl="1"/>
            <a:r>
              <a:rPr lang="en-US" dirty="0" smtClean="0"/>
              <a:t>Must be to Foreign ship.</a:t>
            </a:r>
          </a:p>
          <a:p>
            <a:pPr lvl="1"/>
            <a:r>
              <a:rPr lang="en-US" dirty="0" smtClean="0"/>
              <a:t>Stevedoring still requires direct contract with owner.</a:t>
            </a:r>
          </a:p>
        </p:txBody>
      </p:sp>
      <p:pic>
        <p:nvPicPr>
          <p:cNvPr id="4" name="Picture 3"/>
          <p:cNvPicPr>
            <a:picLocks noChangeAspect="1"/>
          </p:cNvPicPr>
          <p:nvPr/>
        </p:nvPicPr>
        <p:blipFill>
          <a:blip r:embed="rId2"/>
          <a:stretch>
            <a:fillRect/>
          </a:stretch>
        </p:blipFill>
        <p:spPr>
          <a:xfrm>
            <a:off x="6891963" y="1600200"/>
            <a:ext cx="4386263" cy="4386263"/>
          </a:xfrm>
          <a:prstGeom prst="rect">
            <a:avLst/>
          </a:prstGeom>
        </p:spPr>
      </p:pic>
    </p:spTree>
    <p:extLst>
      <p:ext uri="{BB962C8B-B14F-4D97-AF65-F5344CB8AC3E}">
        <p14:creationId xmlns:p14="http://schemas.microsoft.com/office/powerpoint/2010/main" xmlns="" val="266032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Equitable reordering </a:t>
            </a:r>
            <a:endParaRPr lang="en-US" dirty="0"/>
          </a:p>
        </p:txBody>
      </p:sp>
      <p:pic>
        <p:nvPicPr>
          <p:cNvPr id="4" name="Content Placeholder 3"/>
          <p:cNvPicPr>
            <a:picLocks noGrp="1" noChangeAspect="1"/>
          </p:cNvPicPr>
          <p:nvPr>
            <p:ph sz="quarter" idx="13"/>
          </p:nvPr>
        </p:nvPicPr>
        <p:blipFill>
          <a:blip r:embed="rId2"/>
          <a:stretch>
            <a:fillRect/>
          </a:stretch>
        </p:blipFill>
        <p:spPr>
          <a:xfrm>
            <a:off x="2475771" y="2214694"/>
            <a:ext cx="7240457" cy="4249592"/>
          </a:xfrm>
          <a:prstGeom prst="rect">
            <a:avLst/>
          </a:prstGeom>
        </p:spPr>
      </p:pic>
    </p:spTree>
    <p:extLst>
      <p:ext uri="{BB962C8B-B14F-4D97-AF65-F5344CB8AC3E}">
        <p14:creationId xmlns:p14="http://schemas.microsoft.com/office/powerpoint/2010/main" xmlns="" val="2255790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p:txBody>
          <a:bodyPr>
            <a:normAutofit/>
          </a:bodyPr>
          <a:lstStyle/>
          <a:p>
            <a:pPr>
              <a:defRPr/>
            </a:pPr>
            <a:r>
              <a:rPr lang="en-CA" dirty="0" smtClean="0"/>
              <a:t>THANK YOU</a:t>
            </a:r>
            <a:endParaRPr lang="en-CA" sz="2800" dirty="0"/>
          </a:p>
        </p:txBody>
      </p:sp>
      <p:sp>
        <p:nvSpPr>
          <p:cNvPr id="2" name="Subtitle 1"/>
          <p:cNvSpPr>
            <a:spLocks noGrp="1"/>
          </p:cNvSpPr>
          <p:nvPr>
            <p:ph type="subTitle" idx="1"/>
          </p:nvPr>
        </p:nvSpPr>
        <p:spPr/>
        <p:txBody>
          <a:bodyPr>
            <a:normAutofit/>
          </a:bodyPr>
          <a:lstStyle/>
          <a:p>
            <a:r>
              <a:rPr lang="en-US" sz="2400" dirty="0"/>
              <a:t>ANY QUESTIONS?</a:t>
            </a:r>
          </a:p>
        </p:txBody>
      </p:sp>
    </p:spTree>
    <p:extLst>
      <p:ext uri="{BB962C8B-B14F-4D97-AF65-F5344CB8AC3E}">
        <p14:creationId xmlns:p14="http://schemas.microsoft.com/office/powerpoint/2010/main" xmlns="" val="2436454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latin typeface="+mn-lt"/>
              </a:rPr>
              <a:t>Section 22 - Federal courts act </a:t>
            </a:r>
            <a:r>
              <a:rPr lang="mr-IN" sz="3200" dirty="0" smtClean="0">
                <a:latin typeface="+mn-lt"/>
              </a:rPr>
              <a:t>R.S.C</a:t>
            </a:r>
            <a:r>
              <a:rPr lang="mr-IN" sz="3200" dirty="0">
                <a:latin typeface="+mn-lt"/>
              </a:rPr>
              <a:t>., 1985, c. </a:t>
            </a:r>
            <a:r>
              <a:rPr lang="mr-IN" sz="3200" dirty="0" smtClean="0">
                <a:latin typeface="+mn-lt"/>
              </a:rPr>
              <a:t>F-7</a:t>
            </a:r>
            <a:endParaRPr lang="en-US" dirty="0">
              <a:latin typeface="+mn-lt"/>
            </a:endParaRPr>
          </a:p>
        </p:txBody>
      </p:sp>
      <p:sp>
        <p:nvSpPr>
          <p:cNvPr id="6" name="Content Placeholder 5"/>
          <p:cNvSpPr>
            <a:spLocks noGrp="1"/>
          </p:cNvSpPr>
          <p:nvPr>
            <p:ph sz="quarter" idx="13"/>
          </p:nvPr>
        </p:nvSpPr>
        <p:spPr/>
        <p:txBody>
          <a:bodyPr/>
          <a:lstStyle/>
          <a:p>
            <a:pPr marL="0" indent="0">
              <a:buNone/>
            </a:pPr>
            <a:r>
              <a:rPr lang="en-US" b="1" dirty="0"/>
              <a:t>Navigation and shipping </a:t>
            </a:r>
            <a:endParaRPr lang="en-US" dirty="0"/>
          </a:p>
          <a:p>
            <a:pPr marL="0" indent="0">
              <a:buNone/>
            </a:pPr>
            <a:r>
              <a:rPr lang="en-US" b="1" cap="none" dirty="0" smtClean="0">
                <a:cs typeface="Arial"/>
              </a:rPr>
              <a:t>22 (1) </a:t>
            </a:r>
            <a:r>
              <a:rPr lang="en-US" cap="none" dirty="0" smtClean="0">
                <a:cs typeface="Arial"/>
              </a:rPr>
              <a:t>THE FEDERAL COURT HAS CONCURRENT ORIGINAL JURISDICTION, BETWEEN SUBJECT AND SUBJECT AS WELL AS OTHERWISE, IN ALL CASES IN WHICH A CLAIM FOR RELIEF IS MADE OR A REMEDY IS SOUGHT UNDER OR BY VIRTUE OF CANADIAN MARITIME LAW OR ANY OTHER LAW OF CANADA RELATING TO ANY MATTER COMING WITHIN THE CLASS OF SUBJECT OF NAVIGATION AND SHIPPING, EXCEPT TO THE EXTENT THAT JURISDICTION HAS BEEN OTHERWISE SPECIALLY ASSIGNED. </a:t>
            </a:r>
          </a:p>
          <a:p>
            <a:endParaRPr lang="en-US" dirty="0"/>
          </a:p>
        </p:txBody>
      </p:sp>
    </p:spTree>
    <p:extLst>
      <p:ext uri="{BB962C8B-B14F-4D97-AF65-F5344CB8AC3E}">
        <p14:creationId xmlns:p14="http://schemas.microsoft.com/office/powerpoint/2010/main" xmlns="" val="3777690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6" y="451692"/>
            <a:ext cx="10025974" cy="1002536"/>
          </a:xfrm>
        </p:spPr>
        <p:txBody>
          <a:bodyPr/>
          <a:lstStyle/>
          <a:p>
            <a:pPr eaLnBrk="1" hangingPunct="1">
              <a:defRPr/>
            </a:pPr>
            <a:r>
              <a:rPr lang="en-US" dirty="0" smtClean="0"/>
              <a:t>Section 22 - </a:t>
            </a:r>
            <a:r>
              <a:rPr lang="en-US" dirty="0" err="1" smtClean="0"/>
              <a:t>fca</a:t>
            </a:r>
            <a:r>
              <a:rPr lang="en-US" dirty="0" smtClean="0"/>
              <a:t> </a:t>
            </a:r>
            <a:endParaRPr lang="en-US" dirty="0"/>
          </a:p>
        </p:txBody>
      </p:sp>
      <p:sp>
        <p:nvSpPr>
          <p:cNvPr id="34819" name="Content Placeholder 2"/>
          <p:cNvSpPr>
            <a:spLocks noGrp="1"/>
          </p:cNvSpPr>
          <p:nvPr>
            <p:ph idx="4294967295"/>
          </p:nvPr>
        </p:nvSpPr>
        <p:spPr>
          <a:xfrm>
            <a:off x="484742" y="1302745"/>
            <a:ext cx="11314323" cy="5142122"/>
          </a:xfrm>
          <a:prstGeom prst="rect">
            <a:avLst/>
          </a:prstGeom>
        </p:spPr>
        <p:txBody>
          <a:bodyPr>
            <a:normAutofit fontScale="92500" lnSpcReduction="20000"/>
          </a:bodyPr>
          <a:lstStyle/>
          <a:p>
            <a:pPr lvl="1">
              <a:buNone/>
            </a:pPr>
            <a:r>
              <a:rPr lang="en-US" altLang="en-US" sz="1300" dirty="0"/>
              <a:t>Section 22 (2) includes the following claims:</a:t>
            </a:r>
          </a:p>
          <a:p>
            <a:pPr lvl="1">
              <a:buNone/>
            </a:pPr>
            <a:r>
              <a:rPr lang="en-US" altLang="en-US" sz="1300" dirty="0"/>
              <a:t>(a) with respect to title, </a:t>
            </a:r>
            <a:r>
              <a:rPr lang="en-US" altLang="en-US" sz="1300" b="1" dirty="0"/>
              <a:t>possession or ownership of a ship</a:t>
            </a:r>
            <a:r>
              <a:rPr lang="en-US" altLang="en-US" sz="1300" dirty="0"/>
              <a:t>  …;</a:t>
            </a:r>
          </a:p>
          <a:p>
            <a:pPr lvl="1">
              <a:buNone/>
            </a:pPr>
            <a:r>
              <a:rPr lang="en-US" altLang="en-US" sz="1300" dirty="0"/>
              <a:t>(b) question arising between co-owners of a ship with respect to possession, employment or earnings of a ship;</a:t>
            </a:r>
          </a:p>
          <a:p>
            <a:pPr lvl="1">
              <a:buNone/>
            </a:pPr>
            <a:r>
              <a:rPr lang="en-US" altLang="en-US" sz="1300" dirty="0"/>
              <a:t>(c) in respect of a </a:t>
            </a:r>
            <a:r>
              <a:rPr lang="en-US" altLang="en-US" sz="1300" b="1" dirty="0"/>
              <a:t>mortgage or hypothecation of, or charge</a:t>
            </a:r>
            <a:r>
              <a:rPr lang="en-US" altLang="en-US" sz="1300" dirty="0"/>
              <a:t> on, a ship  …;</a:t>
            </a:r>
          </a:p>
          <a:p>
            <a:pPr lvl="1">
              <a:buNone/>
            </a:pPr>
            <a:r>
              <a:rPr lang="en-US" altLang="en-US" sz="1300" dirty="0"/>
              <a:t>(d) for damage or for </a:t>
            </a:r>
            <a:r>
              <a:rPr lang="en-US" altLang="en-US" sz="1300" b="1" dirty="0"/>
              <a:t>loss of life or personal injury</a:t>
            </a:r>
            <a:r>
              <a:rPr lang="en-US" altLang="en-US" sz="1300" dirty="0"/>
              <a:t> caused by a ship either in collision or otherwise;</a:t>
            </a:r>
          </a:p>
          <a:p>
            <a:pPr lvl="1">
              <a:buNone/>
            </a:pPr>
            <a:r>
              <a:rPr lang="en-US" altLang="en-US" sz="1300" dirty="0"/>
              <a:t>(e) for </a:t>
            </a:r>
            <a:r>
              <a:rPr lang="en-US" altLang="en-US" sz="1300" b="1" dirty="0"/>
              <a:t>damage sustained by, or for loss of, a ship</a:t>
            </a:r>
            <a:r>
              <a:rPr lang="en-US" altLang="en-US" sz="1300" dirty="0"/>
              <a:t>  …;</a:t>
            </a:r>
          </a:p>
          <a:p>
            <a:pPr lvl="1">
              <a:buNone/>
            </a:pPr>
            <a:r>
              <a:rPr lang="en-US" altLang="en-US" sz="1300" dirty="0"/>
              <a:t>(f) arising out of an </a:t>
            </a:r>
            <a:r>
              <a:rPr lang="en-US" altLang="en-US" sz="1300" dirty="0" err="1"/>
              <a:t>argreement</a:t>
            </a:r>
            <a:r>
              <a:rPr lang="en-US" altLang="en-US" sz="1300" dirty="0"/>
              <a:t> elating to the carriage of goods on a ship under a through bill of lading, ….;</a:t>
            </a:r>
          </a:p>
          <a:p>
            <a:pPr lvl="1">
              <a:buNone/>
            </a:pPr>
            <a:r>
              <a:rPr lang="en-US" altLang="en-US" sz="1300" dirty="0"/>
              <a:t>(g) for </a:t>
            </a:r>
            <a:r>
              <a:rPr lang="en-US" altLang="en-US" sz="1300" b="1" dirty="0"/>
              <a:t>loss of life or personal injury</a:t>
            </a:r>
            <a:r>
              <a:rPr lang="en-US" altLang="en-US" sz="1300" dirty="0"/>
              <a:t> occurring in connection with the operation of a ship  …; </a:t>
            </a:r>
          </a:p>
          <a:p>
            <a:pPr lvl="1">
              <a:buNone/>
            </a:pPr>
            <a:r>
              <a:rPr lang="en-US" altLang="en-US" sz="1300" dirty="0"/>
              <a:t>(h) for </a:t>
            </a:r>
            <a:r>
              <a:rPr lang="en-US" altLang="en-US" sz="1300" b="1" dirty="0"/>
              <a:t>loss of or damage to goods </a:t>
            </a:r>
            <a:r>
              <a:rPr lang="en-US" altLang="en-US" sz="1300" dirty="0"/>
              <a:t>carried in or on a ship ;</a:t>
            </a:r>
          </a:p>
          <a:p>
            <a:pPr lvl="1">
              <a:buNone/>
            </a:pPr>
            <a:r>
              <a:rPr lang="en-US" altLang="en-US" sz="1300" dirty="0"/>
              <a:t>(</a:t>
            </a:r>
            <a:r>
              <a:rPr lang="en-US" altLang="en-US" sz="1300" dirty="0" err="1"/>
              <a:t>i</a:t>
            </a:r>
            <a:r>
              <a:rPr lang="en-US" altLang="en-US" sz="1300" dirty="0"/>
              <a:t>) arising out of any agreement relating to the carriage of goods in or on a ship or to the use or hire of a ship  …;</a:t>
            </a:r>
          </a:p>
          <a:p>
            <a:pPr lvl="1">
              <a:buNone/>
            </a:pPr>
            <a:r>
              <a:rPr lang="en-US" altLang="en-US" sz="1300" dirty="0"/>
              <a:t>(j) for </a:t>
            </a:r>
            <a:r>
              <a:rPr lang="en-US" altLang="en-US" sz="1300" b="1" dirty="0"/>
              <a:t>salvage </a:t>
            </a:r>
            <a:r>
              <a:rPr lang="en-US" altLang="en-US" sz="1300" dirty="0"/>
              <a:t> …;</a:t>
            </a:r>
          </a:p>
          <a:p>
            <a:pPr lvl="1">
              <a:buNone/>
            </a:pPr>
            <a:r>
              <a:rPr lang="en-US" altLang="en-US" sz="1300" dirty="0"/>
              <a:t>(k) for </a:t>
            </a:r>
            <a:r>
              <a:rPr lang="en-US" altLang="en-US" sz="1300" b="1" dirty="0"/>
              <a:t>towage in respect of a ship</a:t>
            </a:r>
            <a:r>
              <a:rPr lang="en-US" altLang="en-US" sz="1300" dirty="0"/>
              <a:t> </a:t>
            </a:r>
            <a:r>
              <a:rPr lang="en-US" altLang="en-US" sz="1300" b="1" dirty="0"/>
              <a:t>or of an aircraft </a:t>
            </a:r>
            <a:r>
              <a:rPr lang="en-US" altLang="en-US" sz="1300" dirty="0"/>
              <a:t>while the aircraft is water-borne;</a:t>
            </a:r>
          </a:p>
          <a:p>
            <a:pPr lvl="1">
              <a:buNone/>
            </a:pPr>
            <a:r>
              <a:rPr lang="en-US" altLang="en-US" sz="1300" dirty="0"/>
              <a:t>(l) for </a:t>
            </a:r>
            <a:r>
              <a:rPr lang="en-US" altLang="en-US" sz="1300" b="1" dirty="0"/>
              <a:t>pilotage in respect of a ship or of an aircraft</a:t>
            </a:r>
            <a:r>
              <a:rPr lang="en-US" altLang="en-US" sz="1300" dirty="0"/>
              <a:t> while the aircraft is water-borne;</a:t>
            </a:r>
          </a:p>
          <a:p>
            <a:pPr lvl="1">
              <a:buNone/>
            </a:pPr>
            <a:r>
              <a:rPr lang="en-US" altLang="en-US" sz="1300" dirty="0"/>
              <a:t>(m) </a:t>
            </a:r>
            <a:r>
              <a:rPr lang="en-US" altLang="en-US" sz="1300" b="1" dirty="0"/>
              <a:t>goods, materials or services wherever supplied</a:t>
            </a:r>
            <a:r>
              <a:rPr lang="en-US" altLang="en-US" sz="1300" dirty="0"/>
              <a:t> to a ship for the operation or maintenance of the ship …;</a:t>
            </a:r>
          </a:p>
          <a:p>
            <a:pPr lvl="1">
              <a:buNone/>
            </a:pPr>
            <a:r>
              <a:rPr lang="en-US" altLang="en-US" sz="1300" dirty="0"/>
              <a:t>(n) arising out of a contract relating to the </a:t>
            </a:r>
            <a:r>
              <a:rPr lang="en-US" altLang="en-US" sz="1300" b="1" dirty="0"/>
              <a:t>construction, repair or equipping</a:t>
            </a:r>
            <a:r>
              <a:rPr lang="en-US" altLang="en-US" sz="1300" dirty="0"/>
              <a:t> of a ship;</a:t>
            </a:r>
          </a:p>
          <a:p>
            <a:pPr lvl="1">
              <a:buNone/>
            </a:pPr>
            <a:r>
              <a:rPr lang="en-US" altLang="en-US" sz="1300" dirty="0"/>
              <a:t>(o) by a master, officer or member of the crew of a ship for </a:t>
            </a:r>
            <a:r>
              <a:rPr lang="en-US" altLang="en-US" sz="1300" b="1" dirty="0"/>
              <a:t>wages</a:t>
            </a:r>
            <a:r>
              <a:rPr lang="en-US" altLang="en-US" sz="1300" dirty="0"/>
              <a:t> …;</a:t>
            </a:r>
          </a:p>
          <a:p>
            <a:pPr lvl="1">
              <a:buNone/>
            </a:pPr>
            <a:r>
              <a:rPr lang="en-US" altLang="en-US" sz="1300" dirty="0"/>
              <a:t>(p) by a master, charterer or agent of a ship or </a:t>
            </a:r>
            <a:r>
              <a:rPr lang="en-US" altLang="en-US" sz="1300" dirty="0" err="1"/>
              <a:t>shipowner</a:t>
            </a:r>
            <a:r>
              <a:rPr lang="en-US" altLang="en-US" sz="1300" dirty="0"/>
              <a:t> in respect of </a:t>
            </a:r>
            <a:r>
              <a:rPr lang="en-US" altLang="en-US" sz="1300" b="1" dirty="0"/>
              <a:t>disbursements</a:t>
            </a:r>
            <a:r>
              <a:rPr lang="en-US" altLang="en-US" sz="1300" dirty="0"/>
              <a:t> …; </a:t>
            </a:r>
          </a:p>
          <a:p>
            <a:pPr lvl="1">
              <a:buNone/>
            </a:pPr>
            <a:r>
              <a:rPr lang="en-US" altLang="en-US" sz="1300" dirty="0"/>
              <a:t>(q) in respect of </a:t>
            </a:r>
            <a:r>
              <a:rPr lang="en-US" altLang="en-US" sz="1300" b="1" dirty="0"/>
              <a:t>general average contribution</a:t>
            </a:r>
            <a:r>
              <a:rPr lang="en-US" altLang="en-US" sz="1300" dirty="0"/>
              <a:t>;</a:t>
            </a:r>
          </a:p>
          <a:p>
            <a:pPr lvl="1">
              <a:buNone/>
            </a:pPr>
            <a:r>
              <a:rPr lang="en-US" altLang="en-US" sz="1300" dirty="0"/>
              <a:t>(r) arising out of or in connection with a </a:t>
            </a:r>
            <a:r>
              <a:rPr lang="en-US" altLang="en-US" sz="1300" b="1" dirty="0"/>
              <a:t>contract of marine insurance</a:t>
            </a:r>
            <a:r>
              <a:rPr lang="en-US" altLang="en-US" sz="1300" dirty="0"/>
              <a:t>; and</a:t>
            </a:r>
          </a:p>
          <a:p>
            <a:pPr lvl="1">
              <a:buNone/>
            </a:pPr>
            <a:r>
              <a:rPr lang="en-US" altLang="en-US" sz="1300" dirty="0"/>
              <a:t>(s) for </a:t>
            </a:r>
            <a:r>
              <a:rPr lang="en-US" altLang="en-US" sz="1300" b="1" dirty="0"/>
              <a:t>dock charges, </a:t>
            </a:r>
            <a:r>
              <a:rPr lang="en-US" altLang="en-US" sz="1300" b="1" dirty="0" err="1"/>
              <a:t>harbour</a:t>
            </a:r>
            <a:r>
              <a:rPr lang="en-US" altLang="en-US" sz="1300" b="1" dirty="0"/>
              <a:t> dues or canal tolls</a:t>
            </a:r>
            <a:r>
              <a:rPr lang="en-US" altLang="en-US" sz="1300" dirty="0"/>
              <a:t>  ….</a:t>
            </a:r>
          </a:p>
          <a:p>
            <a:pPr eaLnBrk="1" hangingPunct="1">
              <a:buFontTx/>
              <a:buNone/>
            </a:pPr>
            <a:endParaRPr lang="en-US" b="1" dirty="0" smtClean="0">
              <a:solidFill>
                <a:srgbClr val="333399"/>
              </a:solidFill>
            </a:endParaRPr>
          </a:p>
        </p:txBody>
      </p:sp>
    </p:spTree>
    <p:extLst>
      <p:ext uri="{BB962C8B-B14F-4D97-AF65-F5344CB8AC3E}">
        <p14:creationId xmlns:p14="http://schemas.microsoft.com/office/powerpoint/2010/main" xmlns="" val="1566421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43 - </a:t>
            </a:r>
            <a:r>
              <a:rPr lang="en-US" dirty="0" err="1" smtClean="0"/>
              <a:t>fca</a:t>
            </a:r>
            <a:endParaRPr lang="en-US" dirty="0"/>
          </a:p>
        </p:txBody>
      </p:sp>
      <p:sp>
        <p:nvSpPr>
          <p:cNvPr id="3" name="Content Placeholder 2"/>
          <p:cNvSpPr>
            <a:spLocks noGrp="1"/>
          </p:cNvSpPr>
          <p:nvPr>
            <p:ph sz="quarter" idx="13"/>
          </p:nvPr>
        </p:nvSpPr>
        <p:spPr/>
        <p:txBody>
          <a:bodyPr>
            <a:normAutofit fontScale="70000" lnSpcReduction="20000"/>
          </a:bodyPr>
          <a:lstStyle/>
          <a:p>
            <a:pPr marL="0" indent="0">
              <a:buNone/>
            </a:pPr>
            <a:r>
              <a:rPr lang="en-US" b="1" dirty="0"/>
              <a:t>Jurisdiction in </a:t>
            </a:r>
            <a:r>
              <a:rPr lang="en-US" b="1" dirty="0" err="1"/>
              <a:t>personam</a:t>
            </a:r>
            <a:r>
              <a:rPr lang="en-US" b="1" dirty="0"/>
              <a:t> </a:t>
            </a:r>
            <a:endParaRPr lang="en-US" dirty="0"/>
          </a:p>
          <a:p>
            <a:r>
              <a:rPr lang="en-US" b="1" dirty="0"/>
              <a:t>43 (1) </a:t>
            </a:r>
            <a:r>
              <a:rPr lang="en-US" dirty="0"/>
              <a:t>Subject to subsection (4), the jurisdiction </a:t>
            </a:r>
            <a:r>
              <a:rPr lang="en-US" dirty="0" smtClean="0"/>
              <a:t>conferred </a:t>
            </a:r>
            <a:r>
              <a:rPr lang="en-US" dirty="0"/>
              <a:t>on the Federal Court by section 22 may in all cases be exercised </a:t>
            </a:r>
            <a:r>
              <a:rPr lang="en-US" i="1" dirty="0"/>
              <a:t>in </a:t>
            </a:r>
            <a:r>
              <a:rPr lang="en-US" i="1" dirty="0" err="1"/>
              <a:t>personam</a:t>
            </a:r>
            <a:r>
              <a:rPr lang="en-US" dirty="0"/>
              <a:t>. </a:t>
            </a:r>
          </a:p>
          <a:p>
            <a:pPr marL="0" indent="0">
              <a:buNone/>
            </a:pPr>
            <a:r>
              <a:rPr lang="en-US" b="1" dirty="0"/>
              <a:t>Jurisdiction in rem </a:t>
            </a:r>
            <a:endParaRPr lang="en-US" dirty="0"/>
          </a:p>
          <a:p>
            <a:r>
              <a:rPr lang="en-US" b="1" dirty="0"/>
              <a:t>(2) </a:t>
            </a:r>
            <a:r>
              <a:rPr lang="en-US" dirty="0"/>
              <a:t>Subject to subsection (3), the jurisdiction conferred on the Federal Court by section 22 may be exercised </a:t>
            </a:r>
            <a:r>
              <a:rPr lang="en-US" i="1" dirty="0"/>
              <a:t>in rem </a:t>
            </a:r>
            <a:r>
              <a:rPr lang="en-US" dirty="0"/>
              <a:t>against the ship, aircraft or other property that is the subject of the action, or against any proceeds from its sale that have been paid into court. </a:t>
            </a:r>
          </a:p>
          <a:p>
            <a:pPr marL="0" indent="0">
              <a:buNone/>
            </a:pPr>
            <a:r>
              <a:rPr lang="en-US" b="1" dirty="0"/>
              <a:t>Exception </a:t>
            </a:r>
            <a:endParaRPr lang="en-US" dirty="0"/>
          </a:p>
          <a:p>
            <a:r>
              <a:rPr lang="en-US" b="1" dirty="0"/>
              <a:t>(3) </a:t>
            </a:r>
            <a:r>
              <a:rPr lang="en-US" dirty="0"/>
              <a:t>Despite subsection (2), the jurisdiction conferred on the Federal Court by section 22 shall not be exercised </a:t>
            </a:r>
            <a:r>
              <a:rPr lang="en-US" i="1" dirty="0"/>
              <a:t>in rem </a:t>
            </a:r>
            <a:r>
              <a:rPr lang="en-US" dirty="0"/>
              <a:t>with respect to a claim mentioned in paragraph 22(2)(e), (f), (g), (h), (</a:t>
            </a:r>
            <a:r>
              <a:rPr lang="en-US" dirty="0" err="1"/>
              <a:t>i</a:t>
            </a:r>
            <a:r>
              <a:rPr lang="en-US" dirty="0"/>
              <a:t>), (k), (m), (n), (p) or (r) unless, at the time of the commencement of the action, the ship, aircraft or other property that is the subject of the action is beneficially owned by the person who was the </a:t>
            </a:r>
            <a:r>
              <a:rPr lang="en-US" dirty="0" smtClean="0"/>
              <a:t>beneficial </a:t>
            </a:r>
            <a:r>
              <a:rPr lang="en-US" dirty="0"/>
              <a:t>owner at the time when the cause of action arose. </a:t>
            </a:r>
          </a:p>
          <a:p>
            <a:endParaRPr lang="en-US" dirty="0"/>
          </a:p>
        </p:txBody>
      </p:sp>
    </p:spTree>
    <p:extLst>
      <p:ext uri="{BB962C8B-B14F-4D97-AF65-F5344CB8AC3E}">
        <p14:creationId xmlns:p14="http://schemas.microsoft.com/office/powerpoint/2010/main" xmlns="" val="634976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43 - </a:t>
            </a:r>
            <a:r>
              <a:rPr lang="en-US" dirty="0" err="1" smtClean="0"/>
              <a:t>fca</a:t>
            </a:r>
            <a:endParaRPr lang="en-US" dirty="0"/>
          </a:p>
        </p:txBody>
      </p:sp>
      <p:sp>
        <p:nvSpPr>
          <p:cNvPr id="3" name="Content Placeholder 2"/>
          <p:cNvSpPr>
            <a:spLocks noGrp="1"/>
          </p:cNvSpPr>
          <p:nvPr>
            <p:ph sz="quarter" idx="13"/>
          </p:nvPr>
        </p:nvSpPr>
        <p:spPr/>
        <p:txBody>
          <a:bodyPr/>
          <a:lstStyle/>
          <a:p>
            <a:pPr marL="0" indent="0">
              <a:buNone/>
            </a:pPr>
            <a:r>
              <a:rPr lang="en-US" b="1" dirty="0"/>
              <a:t>Arrest </a:t>
            </a:r>
            <a:endParaRPr lang="en-US" dirty="0"/>
          </a:p>
          <a:p>
            <a:pPr marL="0" indent="0">
              <a:buNone/>
            </a:pPr>
            <a:r>
              <a:rPr lang="en-US" b="1" dirty="0"/>
              <a:t>(8) </a:t>
            </a:r>
            <a:r>
              <a:rPr lang="en-US" dirty="0"/>
              <a:t>The jurisdiction conferred on the Federal Court by section 22 may be exercised </a:t>
            </a:r>
            <a:r>
              <a:rPr lang="en-US" i="1" dirty="0"/>
              <a:t>in rem </a:t>
            </a:r>
            <a:r>
              <a:rPr lang="en-US" dirty="0"/>
              <a:t>against any ship that, at the time the action is brought, is owned by the </a:t>
            </a:r>
            <a:r>
              <a:rPr lang="en-US" dirty="0" smtClean="0"/>
              <a:t>beneficial </a:t>
            </a:r>
            <a:r>
              <a:rPr lang="en-US" dirty="0"/>
              <a:t>owner of the ship that is the subject of the action. </a:t>
            </a:r>
          </a:p>
          <a:p>
            <a:endParaRPr lang="en-US" dirty="0"/>
          </a:p>
        </p:txBody>
      </p:sp>
    </p:spTree>
    <p:extLst>
      <p:ext uri="{BB962C8B-B14F-4D97-AF65-F5344CB8AC3E}">
        <p14:creationId xmlns:p14="http://schemas.microsoft.com/office/powerpoint/2010/main" xmlns="" val="2466576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90794"/>
          </a:xfrm>
        </p:spPr>
        <p:txBody>
          <a:bodyPr/>
          <a:lstStyle/>
          <a:p>
            <a:pPr eaLnBrk="1" hangingPunct="1">
              <a:defRPr/>
            </a:pPr>
            <a:r>
              <a:rPr lang="en-US" dirty="0" smtClean="0"/>
              <a:t>Ship Arrest</a:t>
            </a:r>
            <a:endParaRPr lang="en-US" dirty="0"/>
          </a:p>
        </p:txBody>
      </p:sp>
      <p:sp>
        <p:nvSpPr>
          <p:cNvPr id="34819" name="Content Placeholder 2"/>
          <p:cNvSpPr>
            <a:spLocks noGrp="1"/>
          </p:cNvSpPr>
          <p:nvPr>
            <p:ph idx="4294967295"/>
          </p:nvPr>
        </p:nvSpPr>
        <p:spPr>
          <a:xfrm>
            <a:off x="572877" y="1600200"/>
            <a:ext cx="7954178" cy="4724400"/>
          </a:xfrm>
          <a:prstGeom prst="rect">
            <a:avLst/>
          </a:prstGeom>
        </p:spPr>
        <p:txBody>
          <a:bodyPr>
            <a:normAutofit/>
          </a:bodyPr>
          <a:lstStyle/>
          <a:p>
            <a:pPr eaLnBrk="1" hangingPunct="1">
              <a:buFontTx/>
              <a:buNone/>
            </a:pPr>
            <a:r>
              <a:rPr lang="en-US" sz="2800" b="1" dirty="0" smtClean="0"/>
              <a:t>arrest </a:t>
            </a:r>
            <a:r>
              <a:rPr lang="en-US" sz="2800" b="1" dirty="0"/>
              <a:t>of </a:t>
            </a:r>
            <a:r>
              <a:rPr lang="en-US" sz="2800" b="1" dirty="0" smtClean="0"/>
              <a:t>ships</a:t>
            </a:r>
            <a:r>
              <a:rPr lang="en-US" sz="2800" b="1" dirty="0"/>
              <a:t> </a:t>
            </a:r>
            <a:r>
              <a:rPr lang="en-US" sz="2800" b="1" dirty="0" smtClean="0"/>
              <a:t>- </a:t>
            </a:r>
            <a:r>
              <a:rPr lang="en-US" sz="1800" dirty="0" smtClean="0"/>
              <a:t>Typical </a:t>
            </a:r>
            <a:r>
              <a:rPr lang="en-US" sz="1800" dirty="0"/>
              <a:t>sequence in an arrest:</a:t>
            </a:r>
          </a:p>
          <a:p>
            <a:pPr eaLnBrk="1" hangingPunct="1">
              <a:buNone/>
            </a:pPr>
            <a:r>
              <a:rPr lang="en-US" sz="1800" dirty="0"/>
              <a:t>	</a:t>
            </a:r>
            <a:r>
              <a:rPr lang="en-US" sz="1800" b="1" dirty="0"/>
              <a:t>Option A:</a:t>
            </a:r>
          </a:p>
          <a:p>
            <a:pPr lvl="1" eaLnBrk="1" hangingPunct="1"/>
            <a:r>
              <a:rPr lang="en-US" dirty="0"/>
              <a:t>Friday afternoon before a long weekend.</a:t>
            </a:r>
          </a:p>
          <a:p>
            <a:pPr lvl="1" eaLnBrk="1" hangingPunct="1"/>
            <a:r>
              <a:rPr lang="en-US" dirty="0"/>
              <a:t>Vessel just completed loading and ready to sail.</a:t>
            </a:r>
          </a:p>
          <a:p>
            <a:pPr lvl="1" eaLnBrk="1" hangingPunct="1"/>
            <a:r>
              <a:rPr lang="en-US" dirty="0"/>
              <a:t>Statement of Claim issued with a warrant of arrest.  Pilots and harbor master advised.</a:t>
            </a:r>
          </a:p>
          <a:p>
            <a:pPr lvl="1" eaLnBrk="1" hangingPunct="1"/>
            <a:r>
              <a:rPr lang="en-US" dirty="0"/>
              <a:t>Warrant served on the master of the vessel.  Vessel arrested.  </a:t>
            </a:r>
          </a:p>
          <a:p>
            <a:pPr lvl="1" eaLnBrk="1" hangingPunct="1"/>
            <a:r>
              <a:rPr lang="en-US" dirty="0"/>
              <a:t>Either security is worked out or the vessel remains under arrest.</a:t>
            </a:r>
            <a:r>
              <a:rPr lang="en-US" i="1" dirty="0"/>
              <a:t>   </a:t>
            </a:r>
            <a:r>
              <a:rPr lang="en-US" i="1" dirty="0" smtClean="0"/>
              <a:t>Possible </a:t>
            </a:r>
            <a:r>
              <a:rPr lang="en-US" dirty="0" smtClean="0"/>
              <a:t>security </a:t>
            </a:r>
            <a:r>
              <a:rPr lang="en-US" dirty="0"/>
              <a:t>is </a:t>
            </a:r>
            <a:r>
              <a:rPr lang="en-US" dirty="0" smtClean="0"/>
              <a:t>not worked </a:t>
            </a:r>
            <a:r>
              <a:rPr lang="en-US" dirty="0"/>
              <a:t>out over the weekend, but possible.   Vessel likely delayed.</a:t>
            </a:r>
            <a:r>
              <a:rPr lang="en-US" dirty="0" smtClean="0"/>
              <a:t/>
            </a:r>
            <a:br>
              <a:rPr lang="en-US" dirty="0" smtClean="0"/>
            </a:br>
            <a:endParaRPr lang="en-US" dirty="0" smtClean="0"/>
          </a:p>
        </p:txBody>
      </p:sp>
      <p:sp>
        <p:nvSpPr>
          <p:cNvPr id="3" name="AutoShape 2" descr="Image result for ship arres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ship arrest"/>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H="1">
            <a:off x="8527055" y="2627085"/>
            <a:ext cx="2990850" cy="1993900"/>
          </a:xfrm>
          <a:prstGeom prst="rect">
            <a:avLst/>
          </a:prstGeom>
        </p:spPr>
      </p:pic>
    </p:spTree>
    <p:extLst>
      <p:ext uri="{BB962C8B-B14F-4D97-AF65-F5344CB8AC3E}">
        <p14:creationId xmlns:p14="http://schemas.microsoft.com/office/powerpoint/2010/main" xmlns="" val="3042127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780625"/>
          </a:xfrm>
        </p:spPr>
        <p:txBody>
          <a:bodyPr/>
          <a:lstStyle/>
          <a:p>
            <a:pPr eaLnBrk="1" hangingPunct="1">
              <a:defRPr/>
            </a:pPr>
            <a:r>
              <a:rPr lang="en-US" dirty="0" smtClean="0"/>
              <a:t>Ship Arrest</a:t>
            </a:r>
            <a:endParaRPr lang="en-US" dirty="0"/>
          </a:p>
        </p:txBody>
      </p:sp>
      <p:sp>
        <p:nvSpPr>
          <p:cNvPr id="34819" name="Content Placeholder 2"/>
          <p:cNvSpPr>
            <a:spLocks noGrp="1"/>
          </p:cNvSpPr>
          <p:nvPr>
            <p:ph idx="4294967295"/>
          </p:nvPr>
        </p:nvSpPr>
        <p:spPr>
          <a:xfrm>
            <a:off x="440676" y="1600200"/>
            <a:ext cx="7386154" cy="4713514"/>
          </a:xfrm>
          <a:prstGeom prst="rect">
            <a:avLst/>
          </a:prstGeom>
        </p:spPr>
        <p:txBody>
          <a:bodyPr>
            <a:normAutofit lnSpcReduction="10000"/>
          </a:bodyPr>
          <a:lstStyle/>
          <a:p>
            <a:pPr eaLnBrk="1" hangingPunct="1">
              <a:buFontTx/>
              <a:buNone/>
            </a:pPr>
            <a:r>
              <a:rPr lang="en-US" sz="2800" b="1" dirty="0" smtClean="0"/>
              <a:t>arrest </a:t>
            </a:r>
            <a:r>
              <a:rPr lang="en-US" sz="2800" b="1" dirty="0"/>
              <a:t>of </a:t>
            </a:r>
            <a:r>
              <a:rPr lang="en-US" sz="2800" b="1" dirty="0" smtClean="0"/>
              <a:t>ships</a:t>
            </a:r>
            <a:r>
              <a:rPr lang="en-US" sz="2800" b="1" dirty="0"/>
              <a:t> </a:t>
            </a:r>
            <a:r>
              <a:rPr lang="en-US" sz="2800" b="1" dirty="0" smtClean="0"/>
              <a:t>- </a:t>
            </a:r>
            <a:r>
              <a:rPr lang="en-US" sz="1800" dirty="0" smtClean="0"/>
              <a:t>Typical </a:t>
            </a:r>
            <a:r>
              <a:rPr lang="en-US" sz="1800" dirty="0"/>
              <a:t>sequence in an arrest:</a:t>
            </a:r>
          </a:p>
          <a:p>
            <a:pPr eaLnBrk="1" hangingPunct="1">
              <a:buNone/>
            </a:pPr>
            <a:r>
              <a:rPr lang="en-US" sz="1800" dirty="0"/>
              <a:t>	</a:t>
            </a:r>
            <a:r>
              <a:rPr lang="en-US" sz="1800" b="1" dirty="0"/>
              <a:t>Option B:</a:t>
            </a:r>
          </a:p>
          <a:p>
            <a:pPr lvl="1" eaLnBrk="1" hangingPunct="1"/>
            <a:r>
              <a:rPr lang="en-US" dirty="0"/>
              <a:t>Thursday morning before a long weekend.</a:t>
            </a:r>
          </a:p>
          <a:p>
            <a:pPr lvl="1" eaLnBrk="1" hangingPunct="1"/>
            <a:r>
              <a:rPr lang="en-US" dirty="0"/>
              <a:t>Claimant’s lawyer calls and threatens to arrest if adequate security is not given.  Says will take LOU from insurer.</a:t>
            </a:r>
          </a:p>
          <a:p>
            <a:pPr lvl="1" eaLnBrk="1" hangingPunct="1"/>
            <a:r>
              <a:rPr lang="en-US" dirty="0"/>
              <a:t>I contact the insurer and ask for authority to issue a LOU for an agreed amount (usually about 130-150% of the claimant’s best arguable case).  I get authority over night.</a:t>
            </a:r>
          </a:p>
          <a:p>
            <a:pPr lvl="1" eaLnBrk="1" hangingPunct="1"/>
            <a:r>
              <a:rPr lang="en-US" dirty="0"/>
              <a:t>Friday morning I negotiate the wording of the LOU with the Claimant’s lawyer and sign and send over the LOU.</a:t>
            </a:r>
          </a:p>
          <a:p>
            <a:pPr lvl="1" eaLnBrk="1" hangingPunct="1"/>
            <a:r>
              <a:rPr lang="en-US" dirty="0"/>
              <a:t>The ship goes on its way.  The Claimant has security.  No delay.</a:t>
            </a: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164286" y="3004458"/>
            <a:ext cx="3679371" cy="2069646"/>
          </a:xfrm>
          <a:prstGeom prst="rect">
            <a:avLst/>
          </a:prstGeom>
        </p:spPr>
      </p:pic>
    </p:spTree>
    <p:extLst>
      <p:ext uri="{BB962C8B-B14F-4D97-AF65-F5344CB8AC3E}">
        <p14:creationId xmlns:p14="http://schemas.microsoft.com/office/powerpoint/2010/main" xmlns="" val="465415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Golden Trinity</a:t>
            </a:r>
            <a:endParaRPr lang="en-US" sz="4800" dirty="0"/>
          </a:p>
        </p:txBody>
      </p:sp>
      <p:sp>
        <p:nvSpPr>
          <p:cNvPr id="3" name="Content Placeholder 2"/>
          <p:cNvSpPr>
            <a:spLocks noGrp="1"/>
          </p:cNvSpPr>
          <p:nvPr>
            <p:ph type="body" idx="1"/>
          </p:nvPr>
        </p:nvSpPr>
        <p:spPr/>
        <p:txBody>
          <a:bodyPr>
            <a:normAutofit/>
          </a:bodyPr>
          <a:lstStyle/>
          <a:p>
            <a:r>
              <a:rPr lang="en-US" sz="3200" dirty="0" smtClean="0"/>
              <a:t>How far will the court go to assist?</a:t>
            </a:r>
            <a:endParaRPr lang="en-US" sz="3200" dirty="0"/>
          </a:p>
        </p:txBody>
      </p:sp>
    </p:spTree>
    <p:extLst>
      <p:ext uri="{BB962C8B-B14F-4D97-AF65-F5344CB8AC3E}">
        <p14:creationId xmlns:p14="http://schemas.microsoft.com/office/powerpoint/2010/main" xmlns="" val="1113678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TC104033925[[fn=Droplet]]</Template>
  <TotalTime>4734</TotalTime>
  <Words>1258</Words>
  <Application>Microsoft Office PowerPoint</Application>
  <PresentationFormat>Custom</PresentationFormat>
  <Paragraphs>154</Paragraphs>
  <Slides>22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Droplet</vt:lpstr>
      <vt:lpstr>Acrobat Document</vt:lpstr>
      <vt:lpstr>Ship Arrest &amp; Maritime Liens for Necessaries </vt:lpstr>
      <vt:lpstr>Ship Arrest</vt:lpstr>
      <vt:lpstr>Section 22 - Federal courts act R.S.C., 1985, c. F-7</vt:lpstr>
      <vt:lpstr>Section 22 - fca </vt:lpstr>
      <vt:lpstr>Section 43 - fca</vt:lpstr>
      <vt:lpstr>Section 43 - fca</vt:lpstr>
      <vt:lpstr>Ship Arrest</vt:lpstr>
      <vt:lpstr>Ship Arrest</vt:lpstr>
      <vt:lpstr>Golden Trinity</vt:lpstr>
      <vt:lpstr>Ship Arrest</vt:lpstr>
      <vt:lpstr>Ship Arrest</vt:lpstr>
      <vt:lpstr>Caveats: Rule 493 - FCA</vt:lpstr>
      <vt:lpstr>Cape Apricot</vt:lpstr>
      <vt:lpstr>Findings of cape apricot</vt:lpstr>
      <vt:lpstr>Maritime liens</vt:lpstr>
      <vt:lpstr>Maritime liens</vt:lpstr>
      <vt:lpstr>Usual order of priorities</vt:lpstr>
      <vt:lpstr>Marlex Petroleum Inc. v. Har Rai (The)</vt:lpstr>
      <vt:lpstr>Maritime Liens - s. 139 of the Marine liability act</vt:lpstr>
      <vt:lpstr>Maritime Liens for Necessaries </vt:lpstr>
      <vt:lpstr>Equitable reordering </vt:lpstr>
      <vt:lpstr>THANK YOU</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Terminal Service legal considerations</dc:title>
  <dc:creator>Peter Swanson</dc:creator>
  <cp:lastModifiedBy>user</cp:lastModifiedBy>
  <cp:revision>94</cp:revision>
  <cp:lastPrinted>2017-05-09T18:57:25Z</cp:lastPrinted>
  <dcterms:created xsi:type="dcterms:W3CDTF">2014-06-26T00:32:26Z</dcterms:created>
  <dcterms:modified xsi:type="dcterms:W3CDTF">2017-06-07T05:20:43Z</dcterms:modified>
</cp:coreProperties>
</file>